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1"/>
  </p:notesMasterIdLst>
  <p:sldIdLst>
    <p:sldId id="256" r:id="rId2"/>
    <p:sldId id="257" r:id="rId3"/>
    <p:sldId id="258" r:id="rId4"/>
    <p:sldId id="259" r:id="rId5"/>
    <p:sldId id="263" r:id="rId6"/>
    <p:sldId id="267" r:id="rId7"/>
    <p:sldId id="260" r:id="rId8"/>
    <p:sldId id="265" r:id="rId9"/>
    <p:sldId id="266" r:id="rId10"/>
  </p:sldIdLst>
  <p:sldSz cx="9144000" cy="5143500" type="screen16x9"/>
  <p:notesSz cx="6858000" cy="9144000"/>
  <p:embeddedFontLst>
    <p:embeddedFont>
      <p:font typeface="Bebas Neue" panose="020B0604020202020204" charset="0"/>
      <p:regular r:id="rId12"/>
    </p:embeddedFon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Lato" panose="020B060402020202020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0029"/>
    <a:srgbClr val="EF3E42"/>
    <a:srgbClr val="EC0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54be6e06c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Hi there! Thank you so much for joining me today as we host our very first workshop of the 2024 season! This is recorded and will be uploaded and shared through social media and our website, so be sure to check out National History Day in Arizona for the most up to date updates and info.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My name is Jenny Pennington, I am one of the co-coordinators of NHD along with Dr. Rex. We’re so excited to be back for the 2024 season. Today, we’re going to focus on Understand the Theme – Turning Points in History as well as maybe spark some inspiration for project ideas along the way. </a:t>
            </a:r>
            <a:endParaRPr dirty="0"/>
          </a:p>
        </p:txBody>
      </p:sp>
      <p:sp>
        <p:nvSpPr>
          <p:cNvPr id="172" name="Google Shape;172;g254be6e06cc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54be6e06cc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theme is very important in NHD. You need to be sure to include in your project why your project is related to the NHD theme. How is this topic a turning point? It’s pretty broad, so think of things you enjoy, math, science, music, art, whatever! There are some many topics from so many </a:t>
            </a:r>
            <a:r>
              <a:rPr lang="en-US" dirty="0" err="1"/>
              <a:t>backgorunds</a:t>
            </a:r>
            <a:r>
              <a:rPr lang="en-US" dirty="0"/>
              <a:t> and fields that you can use to fit this theme.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 what is a turning point? What do you think of when you think turning point? Being a lover of military history, my mind immediately goes to battles. We always talk about “turning points” in war – when the script is totally flipped! Like the Battle of Saratoga. Everyone thought US was </a:t>
            </a:r>
            <a:r>
              <a:rPr lang="en-US" dirty="0" err="1"/>
              <a:t>gonna</a:t>
            </a:r>
            <a:r>
              <a:rPr lang="en-US" dirty="0"/>
              <a:t> lose up until that point! Same can be applied to other topics. What are some major turning points in areas that interest you? </a:t>
            </a:r>
            <a:endParaRPr dirty="0"/>
          </a:p>
        </p:txBody>
      </p:sp>
      <p:sp>
        <p:nvSpPr>
          <p:cNvPr id="187" name="Google Shape;187;g254be6e06cc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54be6e06cc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here’s some ideas I was thinking. Now, please note these are broad topics. You need to come up with a thesis that you can argue. </a:t>
            </a:r>
            <a:endParaRPr dirty="0"/>
          </a:p>
        </p:txBody>
      </p:sp>
      <p:sp>
        <p:nvSpPr>
          <p:cNvPr id="198" name="Google Shape;198;g254be6e06cc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54be6e06cc_0_10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Of course, we had to throw in some AZ topics! We have a lot of great resources at the Arizona Historical Society that could help. </a:t>
            </a:r>
          </a:p>
          <a:p>
            <a:pPr marL="0" lvl="0" indent="0" algn="l" rtl="0">
              <a:spcBef>
                <a:spcPts val="0"/>
              </a:spcBef>
              <a:spcAft>
                <a:spcPts val="0"/>
              </a:spcAft>
              <a:buNone/>
            </a:pPr>
            <a:endParaRPr dirty="0">
              <a:solidFill>
                <a:schemeClr val="dk1"/>
              </a:solidFill>
            </a:endParaRPr>
          </a:p>
        </p:txBody>
      </p:sp>
      <p:sp>
        <p:nvSpPr>
          <p:cNvPr id="208" name="Google Shape;208;g254be6e06cc_0_10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54be6e06cc_0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54be6e06cc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you got the theme, and an interest. Where do you go now? Use the funnel! Break it down step by step to really find a research questions and thesis you are happy with. I will walk through one with you! </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54be6e06cc_0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54be6e06cc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Please note: You cannot use my thesis for your project, be creative and think of things that interest you the most! </a:t>
            </a:r>
            <a:endParaRPr dirty="0"/>
          </a:p>
        </p:txBody>
      </p:sp>
    </p:spTree>
    <p:extLst>
      <p:ext uri="{BB962C8B-B14F-4D97-AF65-F5344CB8AC3E}">
        <p14:creationId xmlns:p14="http://schemas.microsoft.com/office/powerpoint/2010/main" val="3183069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54be6e06cc_0_10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what are some things I should look at when trying to research? These are categories that are on the rubric for all projects and are incredibly important! If you are struggling with these you are more than welcome to ask for office hours with us or your teacher! </a:t>
            </a:r>
            <a:endParaRPr dirty="0"/>
          </a:p>
        </p:txBody>
      </p:sp>
      <p:sp>
        <p:nvSpPr>
          <p:cNvPr id="219" name="Google Shape;219;g254be6e06cc_0_10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54be6e06cc_0_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g254be6e06cc_0_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54be6e06cc_0_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will be posting this ppt on our website and you can also request a copy! You can contact me Tuesday – Saturday at 928-782-1841 or email me at nhdaz@azhs.gov. I will try to get back to you within 24-48hrs. Please be sure to join us for our first LIVE workshop on October 13</a:t>
            </a:r>
            <a:r>
              <a:rPr lang="en-US" baseline="30000" dirty="0"/>
              <a:t>th</a:t>
            </a:r>
            <a:r>
              <a:rPr lang="en-US" dirty="0"/>
              <a:t> at 4pm – We’ll be going over how to find things on our website as well as resources we have that can help with NHD! Look forward to seeing you there and I hope you have a great rest of your day! </a:t>
            </a:r>
            <a:endParaRPr dirty="0"/>
          </a:p>
        </p:txBody>
      </p:sp>
      <p:sp>
        <p:nvSpPr>
          <p:cNvPr id="287" name="Google Shape;287;g254be6e06cc_0_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0320-79B1-424E-85EE-7B79621AF8C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773FB72-3862-4F0D-92EE-CA7DBDA1BA8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38070AA-B67E-4881-87B5-9D14ED2A2693}"/>
              </a:ext>
            </a:extLst>
          </p:cNvPr>
          <p:cNvSpPr>
            <a:spLocks noGrp="1"/>
          </p:cNvSpPr>
          <p:nvPr>
            <p:ph type="dt" sz="half" idx="10"/>
          </p:nvPr>
        </p:nvSpPr>
        <p:spPr/>
        <p:txBody>
          <a:bodyPr/>
          <a:lstStyle/>
          <a:p>
            <a:fld id="{67CB7365-259F-4018-AF40-08BBDCC66CDB}" type="datetimeFigureOut">
              <a:rPr lang="en-US" smtClean="0"/>
              <a:t>10/7/2023</a:t>
            </a:fld>
            <a:endParaRPr lang="en-US"/>
          </a:p>
        </p:txBody>
      </p:sp>
      <p:sp>
        <p:nvSpPr>
          <p:cNvPr id="5" name="Footer Placeholder 4">
            <a:extLst>
              <a:ext uri="{FF2B5EF4-FFF2-40B4-BE49-F238E27FC236}">
                <a16:creationId xmlns:a16="http://schemas.microsoft.com/office/drawing/2014/main" id="{EC834A54-A09A-42B4-AA06-D0B60D28F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C2C885-9969-4889-BF05-0DE412C2640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4718218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5CDDD-89DC-4D23-B770-0DD2530B9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8EB20C-7007-4EEC-A6B9-D9D8DB1C07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14689-B8A7-4217-A912-56D663731E4E}"/>
              </a:ext>
            </a:extLst>
          </p:cNvPr>
          <p:cNvSpPr>
            <a:spLocks noGrp="1"/>
          </p:cNvSpPr>
          <p:nvPr>
            <p:ph type="dt" sz="half" idx="10"/>
          </p:nvPr>
        </p:nvSpPr>
        <p:spPr/>
        <p:txBody>
          <a:bodyPr/>
          <a:lstStyle/>
          <a:p>
            <a:fld id="{67CB7365-259F-4018-AF40-08BBDCC66CDB}" type="datetimeFigureOut">
              <a:rPr lang="en-US" smtClean="0"/>
              <a:t>10/7/2023</a:t>
            </a:fld>
            <a:endParaRPr lang="en-US"/>
          </a:p>
        </p:txBody>
      </p:sp>
      <p:sp>
        <p:nvSpPr>
          <p:cNvPr id="5" name="Footer Placeholder 4">
            <a:extLst>
              <a:ext uri="{FF2B5EF4-FFF2-40B4-BE49-F238E27FC236}">
                <a16:creationId xmlns:a16="http://schemas.microsoft.com/office/drawing/2014/main" id="{D8B36120-9360-40AF-9B5E-A32784633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93778-E223-4F96-830D-6B8D31CAC68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675672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F6A811-71C0-4C65-96E4-8AA33B52812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DAD272-6230-4AD9-A42C-8C91B9C10C23}"/>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D0D94-2C75-4948-B941-A8BB03DE434C}"/>
              </a:ext>
            </a:extLst>
          </p:cNvPr>
          <p:cNvSpPr>
            <a:spLocks noGrp="1"/>
          </p:cNvSpPr>
          <p:nvPr>
            <p:ph type="dt" sz="half" idx="10"/>
          </p:nvPr>
        </p:nvSpPr>
        <p:spPr/>
        <p:txBody>
          <a:bodyPr/>
          <a:lstStyle/>
          <a:p>
            <a:fld id="{67CB7365-259F-4018-AF40-08BBDCC66CDB}" type="datetimeFigureOut">
              <a:rPr lang="en-US" smtClean="0"/>
              <a:t>10/7/2023</a:t>
            </a:fld>
            <a:endParaRPr lang="en-US"/>
          </a:p>
        </p:txBody>
      </p:sp>
      <p:sp>
        <p:nvSpPr>
          <p:cNvPr id="5" name="Footer Placeholder 4">
            <a:extLst>
              <a:ext uri="{FF2B5EF4-FFF2-40B4-BE49-F238E27FC236}">
                <a16:creationId xmlns:a16="http://schemas.microsoft.com/office/drawing/2014/main" id="{965C23B5-C74F-45C0-AE05-09FC3FFAA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0B2449-B5B8-4E5B-AF3E-9A5D78D368E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8838761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B33D8-E3FD-498E-85AB-FD61F926F2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C28A8C-4225-437E-8AC9-80C9CB367B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32FD9-2821-4EB1-9F19-E08C59199BFB}"/>
              </a:ext>
            </a:extLst>
          </p:cNvPr>
          <p:cNvSpPr>
            <a:spLocks noGrp="1"/>
          </p:cNvSpPr>
          <p:nvPr>
            <p:ph type="dt" sz="half" idx="10"/>
          </p:nvPr>
        </p:nvSpPr>
        <p:spPr/>
        <p:txBody>
          <a:bodyPr/>
          <a:lstStyle/>
          <a:p>
            <a:fld id="{67CB7365-259F-4018-AF40-08BBDCC66CDB}" type="datetimeFigureOut">
              <a:rPr lang="en-US" smtClean="0"/>
              <a:t>10/7/2023</a:t>
            </a:fld>
            <a:endParaRPr lang="en-US"/>
          </a:p>
        </p:txBody>
      </p:sp>
      <p:sp>
        <p:nvSpPr>
          <p:cNvPr id="5" name="Footer Placeholder 4">
            <a:extLst>
              <a:ext uri="{FF2B5EF4-FFF2-40B4-BE49-F238E27FC236}">
                <a16:creationId xmlns:a16="http://schemas.microsoft.com/office/drawing/2014/main" id="{D0A181F9-46B2-42DF-96FA-C20EE4DBB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60BAAB-B20E-4ACA-9A5F-A4457AAE54F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2876007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92D9-567C-4074-92FB-E74E3009203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F62133B-9EBA-49FF-B1C5-C5E22D6531B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429B77-CAAD-4531-A302-260B8EBA1545}"/>
              </a:ext>
            </a:extLst>
          </p:cNvPr>
          <p:cNvSpPr>
            <a:spLocks noGrp="1"/>
          </p:cNvSpPr>
          <p:nvPr>
            <p:ph type="dt" sz="half" idx="10"/>
          </p:nvPr>
        </p:nvSpPr>
        <p:spPr/>
        <p:txBody>
          <a:bodyPr/>
          <a:lstStyle/>
          <a:p>
            <a:fld id="{67CB7365-259F-4018-AF40-08BBDCC66CDB}" type="datetimeFigureOut">
              <a:rPr lang="en-US" smtClean="0"/>
              <a:t>10/7/2023</a:t>
            </a:fld>
            <a:endParaRPr lang="en-US"/>
          </a:p>
        </p:txBody>
      </p:sp>
      <p:sp>
        <p:nvSpPr>
          <p:cNvPr id="5" name="Footer Placeholder 4">
            <a:extLst>
              <a:ext uri="{FF2B5EF4-FFF2-40B4-BE49-F238E27FC236}">
                <a16:creationId xmlns:a16="http://schemas.microsoft.com/office/drawing/2014/main" id="{D37DFDC9-989C-4354-863E-6361F0A13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AA747-CE49-4204-99EE-A849B52DE67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3424665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36AE5-DA33-45BC-B30E-EAB5565199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4EF264-34D5-4B4B-9930-F8DABECE4E4F}"/>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A1C1B2-6B24-4088-9112-3B8EF00EA16A}"/>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8E5F13-4636-4483-8954-B05369699F2C}"/>
              </a:ext>
            </a:extLst>
          </p:cNvPr>
          <p:cNvSpPr>
            <a:spLocks noGrp="1"/>
          </p:cNvSpPr>
          <p:nvPr>
            <p:ph type="dt" sz="half" idx="10"/>
          </p:nvPr>
        </p:nvSpPr>
        <p:spPr/>
        <p:txBody>
          <a:bodyPr/>
          <a:lstStyle/>
          <a:p>
            <a:fld id="{67CB7365-259F-4018-AF40-08BBDCC66CDB}" type="datetimeFigureOut">
              <a:rPr lang="en-US" smtClean="0"/>
              <a:t>10/7/2023</a:t>
            </a:fld>
            <a:endParaRPr lang="en-US"/>
          </a:p>
        </p:txBody>
      </p:sp>
      <p:sp>
        <p:nvSpPr>
          <p:cNvPr id="6" name="Footer Placeholder 5">
            <a:extLst>
              <a:ext uri="{FF2B5EF4-FFF2-40B4-BE49-F238E27FC236}">
                <a16:creationId xmlns:a16="http://schemas.microsoft.com/office/drawing/2014/main" id="{1EFC8C49-AA98-4863-8237-5DC3287F92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4A24FA-5C39-4B8B-9413-7A03697EAF9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2093628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E54E-29D3-4FA4-A5AC-4F62B9C0C8A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5963DE-FB4D-480B-8CDC-E331B6BAA8E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FEE9647-CEF6-43A8-B3AB-ADB6483116B3}"/>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749A5F-EA91-4468-AD15-0E15A59472E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B97BA3B-0852-40DC-9226-B15BAE563C82}"/>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923D6-C83F-433E-81CB-6808E1A3D58E}"/>
              </a:ext>
            </a:extLst>
          </p:cNvPr>
          <p:cNvSpPr>
            <a:spLocks noGrp="1"/>
          </p:cNvSpPr>
          <p:nvPr>
            <p:ph type="dt" sz="half" idx="10"/>
          </p:nvPr>
        </p:nvSpPr>
        <p:spPr/>
        <p:txBody>
          <a:bodyPr/>
          <a:lstStyle/>
          <a:p>
            <a:fld id="{67CB7365-259F-4018-AF40-08BBDCC66CDB}" type="datetimeFigureOut">
              <a:rPr lang="en-US" smtClean="0"/>
              <a:t>10/7/2023</a:t>
            </a:fld>
            <a:endParaRPr lang="en-US"/>
          </a:p>
        </p:txBody>
      </p:sp>
      <p:sp>
        <p:nvSpPr>
          <p:cNvPr id="8" name="Footer Placeholder 7">
            <a:extLst>
              <a:ext uri="{FF2B5EF4-FFF2-40B4-BE49-F238E27FC236}">
                <a16:creationId xmlns:a16="http://schemas.microsoft.com/office/drawing/2014/main" id="{A22062FD-A50E-4E4A-804E-88105DF46A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FF3A15-3FBC-4C9C-A689-9DA726A98D3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593805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DCBF8-8193-4081-936F-8A0A3C9B91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2E24CE-FD71-4926-933C-3B9285B069D8}"/>
              </a:ext>
            </a:extLst>
          </p:cNvPr>
          <p:cNvSpPr>
            <a:spLocks noGrp="1"/>
          </p:cNvSpPr>
          <p:nvPr>
            <p:ph type="dt" sz="half" idx="10"/>
          </p:nvPr>
        </p:nvSpPr>
        <p:spPr/>
        <p:txBody>
          <a:bodyPr/>
          <a:lstStyle/>
          <a:p>
            <a:fld id="{67CB7365-259F-4018-AF40-08BBDCC66CDB}" type="datetimeFigureOut">
              <a:rPr lang="en-US" smtClean="0"/>
              <a:t>10/7/2023</a:t>
            </a:fld>
            <a:endParaRPr lang="en-US"/>
          </a:p>
        </p:txBody>
      </p:sp>
      <p:sp>
        <p:nvSpPr>
          <p:cNvPr id="4" name="Footer Placeholder 3">
            <a:extLst>
              <a:ext uri="{FF2B5EF4-FFF2-40B4-BE49-F238E27FC236}">
                <a16:creationId xmlns:a16="http://schemas.microsoft.com/office/drawing/2014/main" id="{35C96DEB-5530-47D1-B623-9E158E94E7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82531E-9638-4D5E-980B-50083CF8068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1911992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F3F0C-04E5-45B1-B91F-872F3CA24F9B}"/>
              </a:ext>
            </a:extLst>
          </p:cNvPr>
          <p:cNvSpPr>
            <a:spLocks noGrp="1"/>
          </p:cNvSpPr>
          <p:nvPr>
            <p:ph type="dt" sz="half" idx="10"/>
          </p:nvPr>
        </p:nvSpPr>
        <p:spPr/>
        <p:txBody>
          <a:bodyPr/>
          <a:lstStyle/>
          <a:p>
            <a:fld id="{67CB7365-259F-4018-AF40-08BBDCC66CDB}" type="datetimeFigureOut">
              <a:rPr lang="en-US" smtClean="0"/>
              <a:t>10/7/2023</a:t>
            </a:fld>
            <a:endParaRPr lang="en-US"/>
          </a:p>
        </p:txBody>
      </p:sp>
      <p:sp>
        <p:nvSpPr>
          <p:cNvPr id="3" name="Footer Placeholder 2">
            <a:extLst>
              <a:ext uri="{FF2B5EF4-FFF2-40B4-BE49-F238E27FC236}">
                <a16:creationId xmlns:a16="http://schemas.microsoft.com/office/drawing/2014/main" id="{5DFC56CF-8BA0-42B8-B3AF-41652A9C25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B519E1-4CFD-487E-9763-357A04BFCBE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78222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0FC9B-C740-4F24-9B66-D8899D974F4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A4E26A8-8BCC-4705-8010-0FAE6C828F3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A67C57-42A3-421A-980E-8E0F91BA524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C7B11AC-82BF-42C9-BE3E-7C2055B356DC}"/>
              </a:ext>
            </a:extLst>
          </p:cNvPr>
          <p:cNvSpPr>
            <a:spLocks noGrp="1"/>
          </p:cNvSpPr>
          <p:nvPr>
            <p:ph type="dt" sz="half" idx="10"/>
          </p:nvPr>
        </p:nvSpPr>
        <p:spPr/>
        <p:txBody>
          <a:bodyPr/>
          <a:lstStyle/>
          <a:p>
            <a:fld id="{67CB7365-259F-4018-AF40-08BBDCC66CDB}" type="datetimeFigureOut">
              <a:rPr lang="en-US" smtClean="0"/>
              <a:t>10/7/2023</a:t>
            </a:fld>
            <a:endParaRPr lang="en-US"/>
          </a:p>
        </p:txBody>
      </p:sp>
      <p:sp>
        <p:nvSpPr>
          <p:cNvPr id="6" name="Footer Placeholder 5">
            <a:extLst>
              <a:ext uri="{FF2B5EF4-FFF2-40B4-BE49-F238E27FC236}">
                <a16:creationId xmlns:a16="http://schemas.microsoft.com/office/drawing/2014/main" id="{09D6CA18-55BC-4120-AD16-E2F38162C7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5AD61-C928-461F-A028-D5D3EFC462F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0757897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89AC-4471-4202-9D29-ADED873639D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5223331-A907-41E1-B58E-6ADB674F6E5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27D022C-6FBE-438D-B75F-F5DC216B8E6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A2C4209-835E-46F6-AC14-EFC8334B4A84}"/>
              </a:ext>
            </a:extLst>
          </p:cNvPr>
          <p:cNvSpPr>
            <a:spLocks noGrp="1"/>
          </p:cNvSpPr>
          <p:nvPr>
            <p:ph type="dt" sz="half" idx="10"/>
          </p:nvPr>
        </p:nvSpPr>
        <p:spPr/>
        <p:txBody>
          <a:bodyPr/>
          <a:lstStyle/>
          <a:p>
            <a:fld id="{67CB7365-259F-4018-AF40-08BBDCC66CDB}" type="datetimeFigureOut">
              <a:rPr lang="en-US" smtClean="0"/>
              <a:t>10/7/2023</a:t>
            </a:fld>
            <a:endParaRPr lang="en-US"/>
          </a:p>
        </p:txBody>
      </p:sp>
      <p:sp>
        <p:nvSpPr>
          <p:cNvPr id="6" name="Footer Placeholder 5">
            <a:extLst>
              <a:ext uri="{FF2B5EF4-FFF2-40B4-BE49-F238E27FC236}">
                <a16:creationId xmlns:a16="http://schemas.microsoft.com/office/drawing/2014/main" id="{E77FD83B-0B6D-4EA6-BAC3-75A4685907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4CF971-8CD9-4CB4-9E58-7AD6A50F1D9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2406234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091AFA-062D-451C-9EA0-D96CC345D9A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B162B1-5C73-4EE8-9271-D24FEEFBC84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8C269-7B04-402C-8A6A-9F8806ED6D5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7CB7365-259F-4018-AF40-08BBDCC66CDB}" type="datetimeFigureOut">
              <a:rPr lang="en-US" smtClean="0"/>
              <a:t>10/7/2023</a:t>
            </a:fld>
            <a:endParaRPr lang="en-US"/>
          </a:p>
        </p:txBody>
      </p:sp>
      <p:sp>
        <p:nvSpPr>
          <p:cNvPr id="5" name="Footer Placeholder 4">
            <a:extLst>
              <a:ext uri="{FF2B5EF4-FFF2-40B4-BE49-F238E27FC236}">
                <a16:creationId xmlns:a16="http://schemas.microsoft.com/office/drawing/2014/main" id="{DCB4EF80-C786-4AAC-97F4-216BB4C361C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A99852-A56F-4482-A72C-CA5D9813870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3756826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hyperlink" Target="https://www.loc.gov/exhibitions/rosa-parks-in-her-own-words/about-this-exhibition/the-bus-boycott/" TargetMode="External"/><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airandspace.si.edu/stories/editorial/who-were-wright-brothers" TargetMode="External"/><Relationship Id="rId11" Type="http://schemas.openxmlformats.org/officeDocument/2006/relationships/image" Target="../media/image7.jpg"/><Relationship Id="rId5" Type="http://schemas.openxmlformats.org/officeDocument/2006/relationships/image" Target="../media/image4.jpg"/><Relationship Id="rId10" Type="http://schemas.openxmlformats.org/officeDocument/2006/relationships/hyperlink" Target="https://www.mayoclinic.org/diseases-conditions/history-disease-outbreaks-vaccine-timeline/smallpox" TargetMode="External"/><Relationship Id="rId4" Type="http://schemas.openxmlformats.org/officeDocument/2006/relationships/hyperlink" Target="https://www.printmuseum.org/gutenberg-press" TargetMode="External"/><Relationship Id="rId9"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hyperlink" Target="https://www.historicalleague.org/historymakers/carl-gorman-navajo-code-talker" TargetMode="External"/><Relationship Id="rId3" Type="http://schemas.openxmlformats.org/officeDocument/2006/relationships/image" Target="../media/image1.jp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salutetofreedom.org/az.html#:~:text=Arizona's%20airfields%20played%20an%20integral,British%20soldiers%20trained%20in%20Arizona." TargetMode="External"/><Relationship Id="rId11" Type="http://schemas.openxmlformats.org/officeDocument/2006/relationships/image" Target="../media/image11.jpg"/><Relationship Id="rId5" Type="http://schemas.openxmlformats.org/officeDocument/2006/relationships/image" Target="../media/image8.jpg"/><Relationship Id="rId10" Type="http://schemas.openxmlformats.org/officeDocument/2006/relationships/hyperlink" Target="https://history.state.gov/milestones/1830-1860/gadsden-purchase" TargetMode="External"/><Relationship Id="rId4" Type="http://schemas.openxmlformats.org/officeDocument/2006/relationships/hyperlink" Target="https://www.historicalleague.org/historymakers/ral-hector-castro" TargetMode="External"/><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smithsonianmag.com/history/uncovering-the-history-of-the-triangle-shirtwaist-fire-124701842/"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mailto:nhdaz@azhs.gov"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forms.gle/dRPTMfjcgNqsta6R6" TargetMode="External"/><Relationship Id="rId3" Type="http://schemas.openxmlformats.org/officeDocument/2006/relationships/image" Target="../media/image1.jpg"/><Relationship Id="rId7" Type="http://schemas.openxmlformats.org/officeDocument/2006/relationships/hyperlink" Target="https://www.loc.gov/exhibitions/rosa-parks-in-her-own-words/about-this-exhibition/the-bus-boycott/"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www.nhd.org/" TargetMode="External"/><Relationship Id="rId5" Type="http://schemas.openxmlformats.org/officeDocument/2006/relationships/hyperlink" Target="https://www.youtube.com/playlist?list=PLH_NmJJ86O_ZcDo8F4m-xfsq9SlDrVAnx" TargetMode="External"/><Relationship Id="rId4" Type="http://schemas.openxmlformats.org/officeDocument/2006/relationships/hyperlink" Target="https://arizonahistoricalsociety.org/education/national-history-day-arizona/" TargetMode="External"/><Relationship Id="rId9" Type="http://schemas.openxmlformats.org/officeDocument/2006/relationships/hyperlink" Target="mailto:NHDAZ@AZH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7" name="Picture 6">
            <a:extLst>
              <a:ext uri="{FF2B5EF4-FFF2-40B4-BE49-F238E27FC236}">
                <a16:creationId xmlns:a16="http://schemas.microsoft.com/office/drawing/2014/main" id="{8CCA3FF2-3D3D-44AF-9738-E08BE2CC4C8A}"/>
              </a:ext>
            </a:extLst>
          </p:cNvPr>
          <p:cNvPicPr>
            <a:picLocks noChangeAspect="1"/>
          </p:cNvPicPr>
          <p:nvPr/>
        </p:nvPicPr>
        <p:blipFill>
          <a:blip r:embed="rId3"/>
          <a:stretch>
            <a:fillRect/>
          </a:stretch>
        </p:blipFill>
        <p:spPr>
          <a:xfrm>
            <a:off x="0" y="4089"/>
            <a:ext cx="9144000" cy="5143500"/>
          </a:xfrm>
          <a:prstGeom prst="rect">
            <a:avLst/>
          </a:prstGeom>
        </p:spPr>
      </p:pic>
      <p:sp>
        <p:nvSpPr>
          <p:cNvPr id="177" name="Google Shape;177;p37"/>
          <p:cNvSpPr/>
          <p:nvPr/>
        </p:nvSpPr>
        <p:spPr>
          <a:xfrm>
            <a:off x="524186" y="1884652"/>
            <a:ext cx="4671060" cy="2101030"/>
          </a:xfrm>
          <a:prstGeom prst="rect">
            <a:avLst/>
          </a:prstGeom>
          <a:solidFill>
            <a:srgbClr val="EC092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3300" b="1" i="0" u="none" strike="noStrike" cap="none" dirty="0">
                <a:solidFill>
                  <a:schemeClr val="lt1"/>
                </a:solidFill>
                <a:latin typeface="Lato"/>
                <a:ea typeface="Lato"/>
                <a:cs typeface="Lato"/>
                <a:sym typeface="Lato"/>
              </a:rPr>
              <a:t>Understanding </a:t>
            </a:r>
            <a:endParaRPr sz="1100" dirty="0"/>
          </a:p>
          <a:p>
            <a:pPr marL="0" marR="0" lvl="0" indent="0" algn="ctr" rtl="0">
              <a:spcBef>
                <a:spcPts val="0"/>
              </a:spcBef>
              <a:spcAft>
                <a:spcPts val="0"/>
              </a:spcAft>
              <a:buNone/>
            </a:pPr>
            <a:r>
              <a:rPr lang="en" sz="3300" b="1" i="0" u="none" strike="noStrike" cap="none" dirty="0">
                <a:solidFill>
                  <a:schemeClr val="lt1"/>
                </a:solidFill>
                <a:latin typeface="Lato"/>
                <a:ea typeface="Lato"/>
                <a:cs typeface="Lato"/>
                <a:sym typeface="Lato"/>
              </a:rPr>
              <a:t>the Theme: </a:t>
            </a:r>
          </a:p>
          <a:p>
            <a:pPr marL="0" marR="0" lvl="0" indent="0" algn="ctr" rtl="0">
              <a:spcBef>
                <a:spcPts val="0"/>
              </a:spcBef>
              <a:spcAft>
                <a:spcPts val="0"/>
              </a:spcAft>
              <a:buNone/>
            </a:pPr>
            <a:r>
              <a:rPr lang="en" sz="3300" b="1" dirty="0">
                <a:solidFill>
                  <a:schemeClr val="lt1"/>
                </a:solidFill>
                <a:latin typeface="Lato"/>
                <a:cs typeface="Lato"/>
                <a:sym typeface="Lato"/>
              </a:rPr>
              <a:t>Turning Points in History</a:t>
            </a:r>
            <a:endParaRPr sz="1100" dirty="0"/>
          </a:p>
        </p:txBody>
      </p:sp>
      <p:sp>
        <p:nvSpPr>
          <p:cNvPr id="182" name="Google Shape;182;p37"/>
          <p:cNvSpPr txBox="1"/>
          <p:nvPr/>
        </p:nvSpPr>
        <p:spPr>
          <a:xfrm>
            <a:off x="5496994" y="2072388"/>
            <a:ext cx="2245715" cy="137727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700" b="1" dirty="0">
                <a:solidFill>
                  <a:schemeClr val="dk1"/>
                </a:solidFill>
                <a:latin typeface="Lato"/>
                <a:ea typeface="Lato"/>
                <a:cs typeface="Lato"/>
                <a:sym typeface="Lato"/>
              </a:rPr>
              <a:t>Jenny Pennington </a:t>
            </a:r>
          </a:p>
          <a:p>
            <a:pPr marL="0" marR="0" lvl="0" indent="0" algn="ctr" rtl="0">
              <a:spcBef>
                <a:spcPts val="0"/>
              </a:spcBef>
              <a:spcAft>
                <a:spcPts val="0"/>
              </a:spcAft>
              <a:buNone/>
            </a:pPr>
            <a:r>
              <a:rPr lang="en-US" sz="1700" b="1" dirty="0">
                <a:solidFill>
                  <a:schemeClr val="dk1"/>
                </a:solidFill>
                <a:latin typeface="Lato"/>
                <a:cs typeface="Lato"/>
                <a:sym typeface="Lato"/>
              </a:rPr>
              <a:t>Coordinator-NHDAZ </a:t>
            </a:r>
          </a:p>
          <a:p>
            <a:pPr marL="0" marR="0" lvl="0" indent="0" algn="ctr" rtl="0">
              <a:spcBef>
                <a:spcPts val="0"/>
              </a:spcBef>
              <a:spcAft>
                <a:spcPts val="0"/>
              </a:spcAft>
              <a:buNone/>
            </a:pPr>
            <a:endParaRPr lang="en-US" sz="1700" b="1" dirty="0">
              <a:solidFill>
                <a:schemeClr val="dk1"/>
              </a:solidFill>
              <a:latin typeface="Lato"/>
              <a:cs typeface="Lato"/>
              <a:sym typeface="Lato"/>
            </a:endParaRPr>
          </a:p>
          <a:p>
            <a:pPr marL="0" marR="0" lvl="0" indent="0" algn="ctr" rtl="0">
              <a:spcBef>
                <a:spcPts val="0"/>
              </a:spcBef>
              <a:spcAft>
                <a:spcPts val="0"/>
              </a:spcAft>
              <a:buNone/>
            </a:pPr>
            <a:r>
              <a:rPr lang="en-US" sz="1700" b="1" dirty="0">
                <a:solidFill>
                  <a:schemeClr val="dk1"/>
                </a:solidFill>
                <a:latin typeface="Lato"/>
                <a:cs typeface="Lato"/>
                <a:sym typeface="Lato"/>
              </a:rPr>
              <a:t>Kristen Rex</a:t>
            </a:r>
          </a:p>
          <a:p>
            <a:pPr marL="0" marR="0" lvl="0" indent="0" algn="ctr" rtl="0">
              <a:spcBef>
                <a:spcPts val="0"/>
              </a:spcBef>
              <a:spcAft>
                <a:spcPts val="0"/>
              </a:spcAft>
              <a:buNone/>
            </a:pPr>
            <a:r>
              <a:rPr lang="en-US" sz="1700" b="1" dirty="0">
                <a:solidFill>
                  <a:schemeClr val="dk1"/>
                </a:solidFill>
                <a:latin typeface="Lato"/>
                <a:cs typeface="Lato"/>
                <a:sym typeface="Lato"/>
              </a:rPr>
              <a:t>Coordinator-NHDAZ</a:t>
            </a:r>
          </a:p>
        </p:txBody>
      </p:sp>
      <p:sp>
        <p:nvSpPr>
          <p:cNvPr id="183" name="Google Shape;183;p37"/>
          <p:cNvSpPr txBox="1"/>
          <p:nvPr/>
        </p:nvSpPr>
        <p:spPr>
          <a:xfrm>
            <a:off x="-1299711" y="101331"/>
            <a:ext cx="8318855" cy="1369596"/>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 sz="4000" dirty="0">
                <a:solidFill>
                  <a:schemeClr val="tx1"/>
                </a:solidFill>
                <a:latin typeface="Bebas Neue"/>
                <a:ea typeface="Bebas Neue"/>
                <a:cs typeface="Bebas Neue"/>
                <a:sym typeface="Bebas Neue"/>
              </a:rPr>
              <a:t>National History Day</a:t>
            </a:r>
          </a:p>
          <a:p>
            <a:pPr marL="0" lvl="0" indent="0" algn="ctr" rtl="0">
              <a:spcBef>
                <a:spcPts val="0"/>
              </a:spcBef>
              <a:spcAft>
                <a:spcPts val="0"/>
              </a:spcAft>
              <a:buNone/>
            </a:pPr>
            <a:r>
              <a:rPr lang="en" sz="4000" dirty="0">
                <a:solidFill>
                  <a:schemeClr val="tx1"/>
                </a:solidFill>
                <a:latin typeface="Bebas Neue"/>
                <a:ea typeface="Bebas Neue"/>
                <a:cs typeface="Bebas Neue"/>
                <a:sym typeface="Bebas Neue"/>
              </a:rPr>
              <a:t> </a:t>
            </a:r>
            <a:r>
              <a:rPr lang="en-US" sz="4000" dirty="0">
                <a:solidFill>
                  <a:schemeClr val="tx1"/>
                </a:solidFill>
                <a:latin typeface="Bebas Neue"/>
                <a:ea typeface="Bebas Neue"/>
                <a:cs typeface="Bebas Neue"/>
                <a:sym typeface="Bebas Neue"/>
              </a:rPr>
              <a:t>in AZ</a:t>
            </a:r>
            <a:endParaRPr sz="4000" dirty="0">
              <a:solidFill>
                <a:schemeClr val="tx1"/>
              </a:solidFill>
              <a:latin typeface="Bebas Neue"/>
              <a:ea typeface="Bebas Neue"/>
              <a:cs typeface="Bebas Neue"/>
              <a:sym typeface="Bebas Neue"/>
            </a:endParaRPr>
          </a:p>
        </p:txBody>
      </p:sp>
      <p:sp>
        <p:nvSpPr>
          <p:cNvPr id="184" name="Google Shape;184;p37"/>
          <p:cNvSpPr txBox="1"/>
          <p:nvPr/>
        </p:nvSpPr>
        <p:spPr>
          <a:xfrm>
            <a:off x="524186" y="1295049"/>
            <a:ext cx="4671060" cy="446400"/>
          </a:xfrm>
          <a:prstGeom prst="rect">
            <a:avLst/>
          </a:prstGeom>
          <a:solidFill>
            <a:schemeClr val="tx1"/>
          </a:solid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US" sz="2000" b="1" dirty="0">
                <a:solidFill>
                  <a:schemeClr val="bg1"/>
                </a:solidFill>
                <a:latin typeface="Lato"/>
                <a:ea typeface="Lato"/>
                <a:cs typeface="Lato"/>
                <a:sym typeface="Lato"/>
              </a:rPr>
              <a:t>2023 - 2024</a:t>
            </a:r>
            <a:endParaRPr sz="2000" b="1" dirty="0">
              <a:solidFill>
                <a:schemeClr val="bg1"/>
              </a:solidFill>
              <a:latin typeface="Lato"/>
              <a:ea typeface="Lato"/>
              <a:cs typeface="Lato"/>
              <a:sym typeface="Lato"/>
            </a:endParaRPr>
          </a:p>
        </p:txBody>
      </p:sp>
      <p:pic>
        <p:nvPicPr>
          <p:cNvPr id="4" name="Picture 3">
            <a:extLst>
              <a:ext uri="{FF2B5EF4-FFF2-40B4-BE49-F238E27FC236}">
                <a16:creationId xmlns:a16="http://schemas.microsoft.com/office/drawing/2014/main" id="{55F0B037-211A-4775-96B8-C089BCFC6BD2}"/>
              </a:ext>
            </a:extLst>
          </p:cNvPr>
          <p:cNvPicPr>
            <a:picLocks noChangeAspect="1"/>
          </p:cNvPicPr>
          <p:nvPr/>
        </p:nvPicPr>
        <p:blipFill>
          <a:blip r:embed="rId4"/>
          <a:stretch>
            <a:fillRect/>
          </a:stretch>
        </p:blipFill>
        <p:spPr>
          <a:xfrm>
            <a:off x="1847158" y="4051120"/>
            <a:ext cx="6222422" cy="10310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3" name="Picture 2">
            <a:extLst>
              <a:ext uri="{FF2B5EF4-FFF2-40B4-BE49-F238E27FC236}">
                <a16:creationId xmlns:a16="http://schemas.microsoft.com/office/drawing/2014/main" id="{78E442FC-B0BD-405F-929A-4EEAA96EFE41}"/>
              </a:ext>
            </a:extLst>
          </p:cNvPr>
          <p:cNvPicPr>
            <a:picLocks noChangeAspect="1"/>
          </p:cNvPicPr>
          <p:nvPr/>
        </p:nvPicPr>
        <p:blipFill>
          <a:blip r:embed="rId3"/>
          <a:stretch>
            <a:fillRect/>
          </a:stretch>
        </p:blipFill>
        <p:spPr>
          <a:xfrm>
            <a:off x="-5406" y="46047"/>
            <a:ext cx="9144000" cy="5143500"/>
          </a:xfrm>
          <a:prstGeom prst="rect">
            <a:avLst/>
          </a:prstGeom>
        </p:spPr>
      </p:pic>
      <p:sp>
        <p:nvSpPr>
          <p:cNvPr id="191" name="Google Shape;191;p38"/>
          <p:cNvSpPr/>
          <p:nvPr/>
        </p:nvSpPr>
        <p:spPr>
          <a:xfrm>
            <a:off x="189848" y="496258"/>
            <a:ext cx="5238900" cy="486600"/>
          </a:xfrm>
          <a:prstGeom prst="rect">
            <a:avLst/>
          </a:prstGeom>
          <a:noFill/>
          <a:ln>
            <a:noFill/>
          </a:ln>
        </p:spPr>
        <p:txBody>
          <a:bodyPr spcFirstLastPara="1" wrap="square" lIns="67500" tIns="33750" rIns="67500" bIns="33750" anchor="t" anchorCtr="0">
            <a:noAutofit/>
          </a:bodyPr>
          <a:lstStyle/>
          <a:p>
            <a:pPr marL="0" marR="0" lvl="0" indent="0" algn="l" rtl="0">
              <a:spcBef>
                <a:spcPts val="0"/>
              </a:spcBef>
              <a:spcAft>
                <a:spcPts val="0"/>
              </a:spcAft>
              <a:buNone/>
            </a:pPr>
            <a:r>
              <a:rPr lang="en-US" sz="3000" b="1" dirty="0">
                <a:solidFill>
                  <a:srgbClr val="EF3E42"/>
                </a:solidFill>
                <a:latin typeface="Lato"/>
                <a:ea typeface="Lato"/>
                <a:cs typeface="Lato"/>
                <a:sym typeface="Lato"/>
              </a:rPr>
              <a:t>What is the annual theme?</a:t>
            </a:r>
            <a:endParaRPr sz="1100" dirty="0">
              <a:solidFill>
                <a:srgbClr val="EF3E42"/>
              </a:solidFill>
            </a:endParaRPr>
          </a:p>
        </p:txBody>
      </p:sp>
      <p:sp>
        <p:nvSpPr>
          <p:cNvPr id="192" name="Google Shape;192;p38"/>
          <p:cNvSpPr txBox="1"/>
          <p:nvPr/>
        </p:nvSpPr>
        <p:spPr>
          <a:xfrm>
            <a:off x="342259" y="1255545"/>
            <a:ext cx="5997600" cy="1223382"/>
          </a:xfrm>
          <a:prstGeom prst="rect">
            <a:avLst/>
          </a:prstGeom>
          <a:noFill/>
          <a:ln>
            <a:noFill/>
          </a:ln>
        </p:spPr>
        <p:txBody>
          <a:bodyPr spcFirstLastPara="1" wrap="square" lIns="68575" tIns="34275" rIns="68575" bIns="34275" anchor="t" anchorCtr="0">
            <a:spAutoFit/>
          </a:bodyPr>
          <a:lstStyle/>
          <a:p>
            <a:pPr marL="342900" lvl="0" indent="-260350" algn="l" rtl="0">
              <a:spcBef>
                <a:spcPts val="0"/>
              </a:spcBef>
              <a:spcAft>
                <a:spcPts val="0"/>
              </a:spcAft>
              <a:buClr>
                <a:schemeClr val="dk1"/>
              </a:buClr>
              <a:buSzPts val="1500"/>
              <a:buFont typeface="Lato"/>
              <a:buChar char="•"/>
            </a:pPr>
            <a:r>
              <a:rPr lang="en" sz="1500" dirty="0">
                <a:solidFill>
                  <a:schemeClr val="dk1"/>
                </a:solidFill>
                <a:latin typeface="Lato"/>
                <a:ea typeface="Lato"/>
                <a:cs typeface="Lato"/>
                <a:sym typeface="Lato"/>
              </a:rPr>
              <a:t>Students pick a topic that relates to the theme and ensures that they can defend that this project represents the theme and why.</a:t>
            </a:r>
          </a:p>
          <a:p>
            <a:pPr marL="82550" lvl="0" algn="l" rtl="0">
              <a:spcBef>
                <a:spcPts val="0"/>
              </a:spcBef>
              <a:spcAft>
                <a:spcPts val="0"/>
              </a:spcAft>
              <a:buClr>
                <a:schemeClr val="dk1"/>
              </a:buClr>
              <a:buSzPts val="1500"/>
            </a:pPr>
            <a:endParaRPr sz="1500" dirty="0">
              <a:solidFill>
                <a:schemeClr val="dk1"/>
              </a:solidFill>
              <a:latin typeface="Lato"/>
              <a:ea typeface="Lato"/>
              <a:cs typeface="Lato"/>
              <a:sym typeface="Lato"/>
            </a:endParaRPr>
          </a:p>
          <a:p>
            <a:pPr marL="342900" lvl="0" indent="-260350" algn="l" rtl="0">
              <a:spcBef>
                <a:spcPts val="0"/>
              </a:spcBef>
              <a:spcAft>
                <a:spcPts val="0"/>
              </a:spcAft>
              <a:buClr>
                <a:schemeClr val="dk1"/>
              </a:buClr>
              <a:buSzPts val="1500"/>
              <a:buFont typeface="Lato"/>
              <a:buChar char="•"/>
            </a:pPr>
            <a:r>
              <a:rPr lang="en" sz="1500" dirty="0">
                <a:solidFill>
                  <a:schemeClr val="dk1"/>
                </a:solidFill>
                <a:latin typeface="Lato"/>
                <a:ea typeface="Lato"/>
                <a:cs typeface="Lato"/>
                <a:sym typeface="Lato"/>
              </a:rPr>
              <a:t>The annual theme is intentionally broad to give students a lot of freedom in the direction they take their project.</a:t>
            </a:r>
            <a:endParaRPr sz="1500" b="1" dirty="0">
              <a:solidFill>
                <a:srgbClr val="000000"/>
              </a:solidFill>
              <a:latin typeface="Lato"/>
              <a:ea typeface="Lato"/>
              <a:cs typeface="Lato"/>
              <a:sym typeface="Lato"/>
            </a:endParaRPr>
          </a:p>
        </p:txBody>
      </p:sp>
      <p:pic>
        <p:nvPicPr>
          <p:cNvPr id="193" name="Google Shape;193;p38"/>
          <p:cNvPicPr preferRelativeResize="0"/>
          <p:nvPr/>
        </p:nvPicPr>
        <p:blipFill rotWithShape="1">
          <a:blip r:embed="rId4">
            <a:alphaModFix/>
          </a:blip>
          <a:srcRect t="9962" b="9170"/>
          <a:stretch/>
        </p:blipFill>
        <p:spPr>
          <a:xfrm>
            <a:off x="6339858" y="0"/>
            <a:ext cx="2798735" cy="2080260"/>
          </a:xfrm>
          <a:prstGeom prst="rect">
            <a:avLst/>
          </a:prstGeom>
          <a:noFill/>
          <a:ln>
            <a:noFill/>
          </a:ln>
        </p:spPr>
      </p:pic>
      <p:sp>
        <p:nvSpPr>
          <p:cNvPr id="194" name="Google Shape;194;p38"/>
          <p:cNvSpPr txBox="1"/>
          <p:nvPr/>
        </p:nvSpPr>
        <p:spPr>
          <a:xfrm>
            <a:off x="342259" y="2509895"/>
            <a:ext cx="6569699" cy="605900"/>
          </a:xfrm>
          <a:prstGeom prst="rect">
            <a:avLst/>
          </a:prstGeom>
          <a:noFill/>
          <a:ln>
            <a:noFill/>
          </a:ln>
        </p:spPr>
        <p:txBody>
          <a:bodyPr spcFirstLastPara="1" wrap="square" lIns="51425" tIns="25700" rIns="51425" bIns="25700" anchor="t" anchorCtr="0">
            <a:spAutoFit/>
          </a:bodyPr>
          <a:lstStyle/>
          <a:p>
            <a:pPr marL="285750" marR="0" lvl="0" indent="-285750" algn="l" rtl="0">
              <a:spcBef>
                <a:spcPts val="0"/>
              </a:spcBef>
              <a:spcAft>
                <a:spcPts val="0"/>
              </a:spcAft>
              <a:buClr>
                <a:srgbClr val="000000"/>
              </a:buClr>
              <a:buSzPts val="1500"/>
              <a:buFont typeface="Arial" panose="020B0604020202020204" pitchFamily="34" charset="0"/>
              <a:buChar char="•"/>
            </a:pPr>
            <a:r>
              <a:rPr lang="en" sz="1800" b="1" i="1" dirty="0">
                <a:solidFill>
                  <a:srgbClr val="000000"/>
                </a:solidFill>
                <a:latin typeface="Lato"/>
                <a:ea typeface="Lato"/>
                <a:cs typeface="Lato"/>
                <a:sym typeface="Lato"/>
              </a:rPr>
              <a:t>What’s </a:t>
            </a:r>
            <a:r>
              <a:rPr lang="en-US" sz="1800" b="1" i="1" dirty="0">
                <a:solidFill>
                  <a:srgbClr val="000000"/>
                </a:solidFill>
                <a:latin typeface="Lato"/>
                <a:ea typeface="Lato"/>
                <a:cs typeface="Lato"/>
                <a:sym typeface="Lato"/>
              </a:rPr>
              <a:t>is a “turning point”? </a:t>
            </a:r>
            <a:endParaRPr lang="en-US" sz="1800" b="1" i="1" dirty="0">
              <a:latin typeface="Lato"/>
              <a:ea typeface="Lato"/>
              <a:cs typeface="Lato"/>
              <a:sym typeface="Lato"/>
            </a:endParaRPr>
          </a:p>
          <a:p>
            <a:pPr marL="285750" marR="0" lvl="0" indent="-285750" algn="l" rtl="0">
              <a:spcBef>
                <a:spcPts val="0"/>
              </a:spcBef>
              <a:spcAft>
                <a:spcPts val="0"/>
              </a:spcAft>
              <a:buClr>
                <a:srgbClr val="000000"/>
              </a:buClr>
              <a:buSzPts val="1500"/>
              <a:buFont typeface="Arial" panose="020B0604020202020204" pitchFamily="34" charset="0"/>
              <a:buChar char="•"/>
            </a:pPr>
            <a:r>
              <a:rPr lang="en-US" sz="1800" b="1" i="1" dirty="0">
                <a:latin typeface="Lato"/>
                <a:cs typeface="Lato"/>
                <a:sym typeface="Lato"/>
              </a:rPr>
              <a:t>What comes to mind when you think about “turning points”?</a:t>
            </a:r>
            <a:endParaRPr sz="1800" i="1" dirty="0"/>
          </a:p>
        </p:txBody>
      </p:sp>
      <p:sp>
        <p:nvSpPr>
          <p:cNvPr id="195" name="Google Shape;195;p38"/>
          <p:cNvSpPr txBox="1"/>
          <p:nvPr/>
        </p:nvSpPr>
        <p:spPr>
          <a:xfrm>
            <a:off x="189848" y="3224377"/>
            <a:ext cx="7676700" cy="959227"/>
          </a:xfrm>
          <a:prstGeom prst="rect">
            <a:avLst/>
          </a:prstGeom>
          <a:noFill/>
          <a:ln>
            <a:noFill/>
          </a:ln>
        </p:spPr>
        <p:txBody>
          <a:bodyPr spcFirstLastPara="1" wrap="square" lIns="68575" tIns="68575" rIns="68575" bIns="68575" anchor="t" anchorCtr="0">
            <a:spAutoFit/>
          </a:bodyPr>
          <a:lstStyle/>
          <a:p>
            <a:pPr marL="254000" lvl="0" indent="-260350" algn="l" rtl="0">
              <a:spcBef>
                <a:spcPts val="500"/>
              </a:spcBef>
              <a:spcAft>
                <a:spcPts val="0"/>
              </a:spcAft>
              <a:buClr>
                <a:schemeClr val="dk1"/>
              </a:buClr>
              <a:buSzPts val="1700"/>
              <a:buChar char="•"/>
            </a:pPr>
            <a:r>
              <a:rPr lang="en" sz="1500" b="1" dirty="0">
                <a:solidFill>
                  <a:schemeClr val="dk1"/>
                </a:solidFill>
                <a:latin typeface="Lato"/>
                <a:ea typeface="Lato"/>
                <a:cs typeface="Lato"/>
                <a:sym typeface="Lato"/>
              </a:rPr>
              <a:t>Turning Point: </a:t>
            </a:r>
            <a:r>
              <a:rPr lang="en" sz="1500" dirty="0">
                <a:solidFill>
                  <a:schemeClr val="dk1"/>
                </a:solidFill>
                <a:latin typeface="Lato"/>
                <a:ea typeface="Lato"/>
                <a:cs typeface="Lato"/>
                <a:sym typeface="Lato"/>
              </a:rPr>
              <a:t>“</a:t>
            </a:r>
            <a:r>
              <a:rPr lang="en-US" sz="1500" dirty="0">
                <a:solidFill>
                  <a:schemeClr val="dk1"/>
                </a:solidFill>
                <a:latin typeface="Lato"/>
                <a:ea typeface="Lato"/>
                <a:cs typeface="Lato"/>
                <a:sym typeface="Lato"/>
              </a:rPr>
              <a:t>A time which a decisive change in a situation occurs, especially one with beneficial results.” “A point where an important change occurs” </a:t>
            </a:r>
          </a:p>
          <a:p>
            <a:pPr lvl="0" algn="ctr" rtl="0">
              <a:spcBef>
                <a:spcPts val="500"/>
              </a:spcBef>
              <a:spcAft>
                <a:spcPts val="0"/>
              </a:spcAft>
              <a:buClr>
                <a:schemeClr val="dk1"/>
              </a:buClr>
              <a:buSzPts val="1700"/>
            </a:pPr>
            <a:r>
              <a:rPr lang="en-US" sz="1500" b="1" i="1" dirty="0">
                <a:solidFill>
                  <a:schemeClr val="dk1"/>
                </a:solidFill>
                <a:latin typeface="Lato"/>
                <a:ea typeface="Lato"/>
                <a:cs typeface="Lato"/>
                <a:sym typeface="Lato"/>
              </a:rPr>
              <a:t>“Critical moment” “Crossroads” “Moment of Truth”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fade">
                                      <p:cBhvr>
                                        <p:cTn id="7" dur="1000"/>
                                        <p:tgtEl>
                                          <p:spTgt spid="1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xEl>
                                              <p:pRg st="2" end="2"/>
                                            </p:txEl>
                                          </p:spTgt>
                                        </p:tgtEl>
                                        <p:attrNameLst>
                                          <p:attrName>style.visibility</p:attrName>
                                        </p:attrNameLst>
                                      </p:cBhvr>
                                      <p:to>
                                        <p:strVal val="visible"/>
                                      </p:to>
                                    </p:set>
                                    <p:animEffect transition="in" filter="fade">
                                      <p:cBhvr>
                                        <p:cTn id="12" dur="1000"/>
                                        <p:tgtEl>
                                          <p:spTgt spid="19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
                                            <p:txEl>
                                              <p:pRg st="0" end="0"/>
                                            </p:txEl>
                                          </p:spTgt>
                                        </p:tgtEl>
                                        <p:attrNameLst>
                                          <p:attrName>style.visibility</p:attrName>
                                        </p:attrNameLst>
                                      </p:cBhvr>
                                      <p:to>
                                        <p:strVal val="visible"/>
                                      </p:to>
                                    </p:set>
                                    <p:animEffect transition="in" filter="fade">
                                      <p:cBhvr>
                                        <p:cTn id="17" dur="1000"/>
                                        <p:tgtEl>
                                          <p:spTgt spid="19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
                                            <p:txEl>
                                              <p:pRg st="1" end="1"/>
                                            </p:txEl>
                                          </p:spTgt>
                                        </p:tgtEl>
                                        <p:attrNameLst>
                                          <p:attrName>style.visibility</p:attrName>
                                        </p:attrNameLst>
                                      </p:cBhvr>
                                      <p:to>
                                        <p:strVal val="visible"/>
                                      </p:to>
                                    </p:set>
                                    <p:animEffect transition="in" filter="fade">
                                      <p:cBhvr>
                                        <p:cTn id="22" dur="1000"/>
                                        <p:tgtEl>
                                          <p:spTgt spid="19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5"/>
                                        </p:tgtEl>
                                        <p:attrNameLst>
                                          <p:attrName>style.visibility</p:attrName>
                                        </p:attrNameLst>
                                      </p:cBhvr>
                                      <p:to>
                                        <p:strVal val="visible"/>
                                      </p:to>
                                    </p:set>
                                    <p:animEffect transition="in" filter="fade">
                                      <p:cBhvr>
                                        <p:cTn id="27"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3" name="Picture 2">
            <a:extLst>
              <a:ext uri="{FF2B5EF4-FFF2-40B4-BE49-F238E27FC236}">
                <a16:creationId xmlns:a16="http://schemas.microsoft.com/office/drawing/2014/main" id="{30FF4560-6CFF-456B-B03C-86AE36A15B45}"/>
              </a:ext>
            </a:extLst>
          </p:cNvPr>
          <p:cNvPicPr>
            <a:picLocks noChangeAspect="1"/>
          </p:cNvPicPr>
          <p:nvPr/>
        </p:nvPicPr>
        <p:blipFill>
          <a:blip r:embed="rId3"/>
          <a:stretch>
            <a:fillRect/>
          </a:stretch>
        </p:blipFill>
        <p:spPr>
          <a:xfrm>
            <a:off x="0" y="0"/>
            <a:ext cx="9144000" cy="5143500"/>
          </a:xfrm>
          <a:prstGeom prst="rect">
            <a:avLst/>
          </a:prstGeom>
        </p:spPr>
      </p:pic>
      <p:pic>
        <p:nvPicPr>
          <p:cNvPr id="5" name="Picture 4">
            <a:hlinkClick r:id="rId4"/>
            <a:extLst>
              <a:ext uri="{FF2B5EF4-FFF2-40B4-BE49-F238E27FC236}">
                <a16:creationId xmlns:a16="http://schemas.microsoft.com/office/drawing/2014/main" id="{C01FA781-A19A-4B56-9D9A-C5815B4F7816}"/>
              </a:ext>
            </a:extLst>
          </p:cNvPr>
          <p:cNvPicPr>
            <a:picLocks noChangeAspect="1"/>
          </p:cNvPicPr>
          <p:nvPr/>
        </p:nvPicPr>
        <p:blipFill>
          <a:blip r:embed="rId5"/>
          <a:stretch>
            <a:fillRect/>
          </a:stretch>
        </p:blipFill>
        <p:spPr>
          <a:xfrm>
            <a:off x="514968" y="0"/>
            <a:ext cx="1782698" cy="2377248"/>
          </a:xfrm>
          <a:prstGeom prst="rect">
            <a:avLst/>
          </a:prstGeom>
        </p:spPr>
      </p:pic>
      <p:sp>
        <p:nvSpPr>
          <p:cNvPr id="6" name="TextBox 5">
            <a:extLst>
              <a:ext uri="{FF2B5EF4-FFF2-40B4-BE49-F238E27FC236}">
                <a16:creationId xmlns:a16="http://schemas.microsoft.com/office/drawing/2014/main" id="{6E26CCE0-7C39-4D1A-86BA-4707DFC10F2E}"/>
              </a:ext>
            </a:extLst>
          </p:cNvPr>
          <p:cNvSpPr txBox="1"/>
          <p:nvPr/>
        </p:nvSpPr>
        <p:spPr>
          <a:xfrm>
            <a:off x="1859536" y="322730"/>
            <a:ext cx="2758568" cy="369332"/>
          </a:xfrm>
          <a:prstGeom prst="rect">
            <a:avLst/>
          </a:prstGeom>
          <a:noFill/>
        </p:spPr>
        <p:txBody>
          <a:bodyPr wrap="square" rtlCol="0">
            <a:spAutoFit/>
          </a:bodyPr>
          <a:lstStyle/>
          <a:p>
            <a:r>
              <a:rPr lang="en-US" dirty="0"/>
              <a:t>Gutenberg’s Printing Press</a:t>
            </a:r>
          </a:p>
        </p:txBody>
      </p:sp>
      <p:pic>
        <p:nvPicPr>
          <p:cNvPr id="19" name="Picture 18">
            <a:hlinkClick r:id="rId6"/>
            <a:extLst>
              <a:ext uri="{FF2B5EF4-FFF2-40B4-BE49-F238E27FC236}">
                <a16:creationId xmlns:a16="http://schemas.microsoft.com/office/drawing/2014/main" id="{4EC0C825-30F5-4872-8F02-37166EF0E3B4}"/>
              </a:ext>
            </a:extLst>
          </p:cNvPr>
          <p:cNvPicPr>
            <a:picLocks noChangeAspect="1"/>
          </p:cNvPicPr>
          <p:nvPr/>
        </p:nvPicPr>
        <p:blipFill>
          <a:blip r:embed="rId7"/>
          <a:stretch>
            <a:fillRect/>
          </a:stretch>
        </p:blipFill>
        <p:spPr>
          <a:xfrm>
            <a:off x="1879678" y="3284981"/>
            <a:ext cx="1862404" cy="1376433"/>
          </a:xfrm>
          <a:prstGeom prst="rect">
            <a:avLst/>
          </a:prstGeom>
        </p:spPr>
      </p:pic>
      <p:sp>
        <p:nvSpPr>
          <p:cNvPr id="26" name="TextBox 25">
            <a:extLst>
              <a:ext uri="{FF2B5EF4-FFF2-40B4-BE49-F238E27FC236}">
                <a16:creationId xmlns:a16="http://schemas.microsoft.com/office/drawing/2014/main" id="{D6D127D1-749B-49D4-84EF-2300E78F17C4}"/>
              </a:ext>
            </a:extLst>
          </p:cNvPr>
          <p:cNvSpPr txBox="1"/>
          <p:nvPr/>
        </p:nvSpPr>
        <p:spPr>
          <a:xfrm>
            <a:off x="52635" y="2908380"/>
            <a:ext cx="2758568" cy="369332"/>
          </a:xfrm>
          <a:prstGeom prst="rect">
            <a:avLst/>
          </a:prstGeom>
          <a:noFill/>
        </p:spPr>
        <p:txBody>
          <a:bodyPr wrap="square" rtlCol="0">
            <a:spAutoFit/>
          </a:bodyPr>
          <a:lstStyle/>
          <a:p>
            <a:r>
              <a:rPr lang="en-US" dirty="0"/>
              <a:t>The Wright Brothers</a:t>
            </a:r>
          </a:p>
        </p:txBody>
      </p:sp>
      <p:sp>
        <p:nvSpPr>
          <p:cNvPr id="20" name="Arrow: Bent-Up 19">
            <a:extLst>
              <a:ext uri="{FF2B5EF4-FFF2-40B4-BE49-F238E27FC236}">
                <a16:creationId xmlns:a16="http://schemas.microsoft.com/office/drawing/2014/main" id="{41C30775-E8CD-4FCC-867F-2E1F18227101}"/>
              </a:ext>
            </a:extLst>
          </p:cNvPr>
          <p:cNvSpPr/>
          <p:nvPr/>
        </p:nvSpPr>
        <p:spPr>
          <a:xfrm rot="5400000">
            <a:off x="779928" y="3427136"/>
            <a:ext cx="1029660" cy="745351"/>
          </a:xfrm>
          <a:prstGeom prst="bentUpArrow">
            <a:avLst/>
          </a:prstGeom>
          <a:solidFill>
            <a:srgbClr val="EF3E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Bent 21">
            <a:extLst>
              <a:ext uri="{FF2B5EF4-FFF2-40B4-BE49-F238E27FC236}">
                <a16:creationId xmlns:a16="http://schemas.microsoft.com/office/drawing/2014/main" id="{B338A107-5869-4E4F-AFE6-927C3287DFF6}"/>
              </a:ext>
            </a:extLst>
          </p:cNvPr>
          <p:cNvSpPr/>
          <p:nvPr/>
        </p:nvSpPr>
        <p:spPr>
          <a:xfrm rot="10800000">
            <a:off x="2554941" y="690603"/>
            <a:ext cx="683879" cy="875979"/>
          </a:xfrm>
          <a:prstGeom prst="bentArrow">
            <a:avLst/>
          </a:prstGeom>
          <a:solidFill>
            <a:srgbClr val="EF3E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4" name="Picture 23">
            <a:hlinkClick r:id="rId8"/>
            <a:extLst>
              <a:ext uri="{FF2B5EF4-FFF2-40B4-BE49-F238E27FC236}">
                <a16:creationId xmlns:a16="http://schemas.microsoft.com/office/drawing/2014/main" id="{1FF21637-992C-4EFA-AD60-F5112AA4CFBF}"/>
              </a:ext>
            </a:extLst>
          </p:cNvPr>
          <p:cNvPicPr>
            <a:picLocks noChangeAspect="1"/>
          </p:cNvPicPr>
          <p:nvPr/>
        </p:nvPicPr>
        <p:blipFill>
          <a:blip r:embed="rId9"/>
          <a:stretch>
            <a:fillRect/>
          </a:stretch>
        </p:blipFill>
        <p:spPr>
          <a:xfrm>
            <a:off x="3517369" y="893693"/>
            <a:ext cx="2231563" cy="1795394"/>
          </a:xfrm>
          <a:prstGeom prst="rect">
            <a:avLst/>
          </a:prstGeom>
        </p:spPr>
      </p:pic>
      <p:sp>
        <p:nvSpPr>
          <p:cNvPr id="33" name="TextBox 32">
            <a:extLst>
              <a:ext uri="{FF2B5EF4-FFF2-40B4-BE49-F238E27FC236}">
                <a16:creationId xmlns:a16="http://schemas.microsoft.com/office/drawing/2014/main" id="{B2DD1716-46C8-4DDF-B6F8-0B85C8D4B670}"/>
              </a:ext>
            </a:extLst>
          </p:cNvPr>
          <p:cNvSpPr txBox="1"/>
          <p:nvPr/>
        </p:nvSpPr>
        <p:spPr>
          <a:xfrm>
            <a:off x="5730673" y="1204196"/>
            <a:ext cx="2758568" cy="369332"/>
          </a:xfrm>
          <a:prstGeom prst="rect">
            <a:avLst/>
          </a:prstGeom>
          <a:noFill/>
        </p:spPr>
        <p:txBody>
          <a:bodyPr wrap="square" rtlCol="0">
            <a:spAutoFit/>
          </a:bodyPr>
          <a:lstStyle/>
          <a:p>
            <a:r>
              <a:rPr lang="en-US" dirty="0"/>
              <a:t>Montgomery Bus Boycott</a:t>
            </a:r>
          </a:p>
        </p:txBody>
      </p:sp>
      <p:pic>
        <p:nvPicPr>
          <p:cNvPr id="28" name="Picture 27">
            <a:hlinkClick r:id="rId10"/>
            <a:extLst>
              <a:ext uri="{FF2B5EF4-FFF2-40B4-BE49-F238E27FC236}">
                <a16:creationId xmlns:a16="http://schemas.microsoft.com/office/drawing/2014/main" id="{26A4ED02-5626-4330-83C8-6F18ED848DDB}"/>
              </a:ext>
            </a:extLst>
          </p:cNvPr>
          <p:cNvPicPr>
            <a:picLocks noChangeAspect="1"/>
          </p:cNvPicPr>
          <p:nvPr/>
        </p:nvPicPr>
        <p:blipFill>
          <a:blip r:embed="rId11"/>
          <a:stretch>
            <a:fillRect/>
          </a:stretch>
        </p:blipFill>
        <p:spPr>
          <a:xfrm>
            <a:off x="5657115" y="3379071"/>
            <a:ext cx="2524445" cy="1682963"/>
          </a:xfrm>
          <a:prstGeom prst="rect">
            <a:avLst/>
          </a:prstGeom>
        </p:spPr>
      </p:pic>
      <p:sp>
        <p:nvSpPr>
          <p:cNvPr id="38" name="Arrow: Bent 37">
            <a:extLst>
              <a:ext uri="{FF2B5EF4-FFF2-40B4-BE49-F238E27FC236}">
                <a16:creationId xmlns:a16="http://schemas.microsoft.com/office/drawing/2014/main" id="{C64F5CEA-03D6-41B2-B756-17E441ACC8B4}"/>
              </a:ext>
            </a:extLst>
          </p:cNvPr>
          <p:cNvSpPr/>
          <p:nvPr/>
        </p:nvSpPr>
        <p:spPr>
          <a:xfrm rot="10800000">
            <a:off x="2554941" y="692062"/>
            <a:ext cx="683879" cy="875979"/>
          </a:xfrm>
          <a:prstGeom prst="bentArrow">
            <a:avLst/>
          </a:prstGeom>
          <a:solidFill>
            <a:srgbClr val="EF3E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Arrow: Bent 38">
            <a:extLst>
              <a:ext uri="{FF2B5EF4-FFF2-40B4-BE49-F238E27FC236}">
                <a16:creationId xmlns:a16="http://schemas.microsoft.com/office/drawing/2014/main" id="{1F73B827-4C6B-4915-BA3F-D25B686992DA}"/>
              </a:ext>
            </a:extLst>
          </p:cNvPr>
          <p:cNvSpPr/>
          <p:nvPr/>
        </p:nvSpPr>
        <p:spPr>
          <a:xfrm rot="10800000">
            <a:off x="6109759" y="1573528"/>
            <a:ext cx="683879" cy="875979"/>
          </a:xfrm>
          <a:prstGeom prst="bentArrow">
            <a:avLst/>
          </a:prstGeom>
          <a:solidFill>
            <a:srgbClr val="EF3E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TextBox 42">
            <a:extLst>
              <a:ext uri="{FF2B5EF4-FFF2-40B4-BE49-F238E27FC236}">
                <a16:creationId xmlns:a16="http://schemas.microsoft.com/office/drawing/2014/main" id="{C893DEF9-F8D1-43D9-8231-BCA6CC47D02B}"/>
              </a:ext>
            </a:extLst>
          </p:cNvPr>
          <p:cNvSpPr txBox="1"/>
          <p:nvPr/>
        </p:nvSpPr>
        <p:spPr>
          <a:xfrm>
            <a:off x="3779352" y="3352110"/>
            <a:ext cx="2758568" cy="369332"/>
          </a:xfrm>
          <a:prstGeom prst="rect">
            <a:avLst/>
          </a:prstGeom>
          <a:noFill/>
        </p:spPr>
        <p:txBody>
          <a:bodyPr wrap="square" rtlCol="0">
            <a:spAutoFit/>
          </a:bodyPr>
          <a:lstStyle/>
          <a:p>
            <a:r>
              <a:rPr lang="en-US" dirty="0"/>
              <a:t>Smallpox Vaccine</a:t>
            </a:r>
          </a:p>
        </p:txBody>
      </p:sp>
      <p:sp>
        <p:nvSpPr>
          <p:cNvPr id="45" name="Arrow: Bent-Up 44">
            <a:extLst>
              <a:ext uri="{FF2B5EF4-FFF2-40B4-BE49-F238E27FC236}">
                <a16:creationId xmlns:a16="http://schemas.microsoft.com/office/drawing/2014/main" id="{B9E0BB79-3CE4-4C54-9645-E3C7189B0E7C}"/>
              </a:ext>
            </a:extLst>
          </p:cNvPr>
          <p:cNvSpPr/>
          <p:nvPr/>
        </p:nvSpPr>
        <p:spPr>
          <a:xfrm rot="5400000">
            <a:off x="4613671" y="3884197"/>
            <a:ext cx="1029660" cy="745351"/>
          </a:xfrm>
          <a:prstGeom prst="bentUpArrow">
            <a:avLst/>
          </a:prstGeom>
          <a:solidFill>
            <a:srgbClr val="EF3E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3" name="Picture 2">
            <a:extLst>
              <a:ext uri="{FF2B5EF4-FFF2-40B4-BE49-F238E27FC236}">
                <a16:creationId xmlns:a16="http://schemas.microsoft.com/office/drawing/2014/main" id="{CD78E5E5-1E32-46A5-ABCB-E20131038C2F}"/>
              </a:ext>
            </a:extLst>
          </p:cNvPr>
          <p:cNvPicPr>
            <a:picLocks noChangeAspect="1"/>
          </p:cNvPicPr>
          <p:nvPr/>
        </p:nvPicPr>
        <p:blipFill>
          <a:blip r:embed="rId3"/>
          <a:stretch>
            <a:fillRect/>
          </a:stretch>
        </p:blipFill>
        <p:spPr>
          <a:xfrm>
            <a:off x="0" y="-38857"/>
            <a:ext cx="9144000" cy="5143500"/>
          </a:xfrm>
          <a:prstGeom prst="rect">
            <a:avLst/>
          </a:prstGeom>
        </p:spPr>
      </p:pic>
      <p:pic>
        <p:nvPicPr>
          <p:cNvPr id="7" name="Picture 6">
            <a:hlinkClick r:id="rId4"/>
            <a:extLst>
              <a:ext uri="{FF2B5EF4-FFF2-40B4-BE49-F238E27FC236}">
                <a16:creationId xmlns:a16="http://schemas.microsoft.com/office/drawing/2014/main" id="{22993A26-AB32-40CC-A108-C3C88DF91083}"/>
              </a:ext>
            </a:extLst>
          </p:cNvPr>
          <p:cNvPicPr>
            <a:picLocks noChangeAspect="1"/>
          </p:cNvPicPr>
          <p:nvPr/>
        </p:nvPicPr>
        <p:blipFill>
          <a:blip r:embed="rId5"/>
          <a:stretch>
            <a:fillRect/>
          </a:stretch>
        </p:blipFill>
        <p:spPr>
          <a:xfrm>
            <a:off x="313536" y="80062"/>
            <a:ext cx="2477675" cy="1393692"/>
          </a:xfrm>
          <a:prstGeom prst="rect">
            <a:avLst/>
          </a:prstGeom>
        </p:spPr>
      </p:pic>
      <p:sp>
        <p:nvSpPr>
          <p:cNvPr id="16" name="TextBox 15">
            <a:extLst>
              <a:ext uri="{FF2B5EF4-FFF2-40B4-BE49-F238E27FC236}">
                <a16:creationId xmlns:a16="http://schemas.microsoft.com/office/drawing/2014/main" id="{2BFBBED0-AAF6-4015-AEA5-A6039B14F5E8}"/>
              </a:ext>
            </a:extLst>
          </p:cNvPr>
          <p:cNvSpPr txBox="1"/>
          <p:nvPr/>
        </p:nvSpPr>
        <p:spPr>
          <a:xfrm>
            <a:off x="2896059" y="15753"/>
            <a:ext cx="2758568" cy="646331"/>
          </a:xfrm>
          <a:prstGeom prst="rect">
            <a:avLst/>
          </a:prstGeom>
          <a:noFill/>
        </p:spPr>
        <p:txBody>
          <a:bodyPr wrap="square" rtlCol="0">
            <a:spAutoFit/>
          </a:bodyPr>
          <a:lstStyle/>
          <a:p>
            <a:r>
              <a:rPr lang="en-US" dirty="0"/>
              <a:t>Raul Hector Castro – AZ’s 1</a:t>
            </a:r>
            <a:r>
              <a:rPr lang="en-US" baseline="30000" dirty="0"/>
              <a:t>st</a:t>
            </a:r>
            <a:r>
              <a:rPr lang="en-US" dirty="0"/>
              <a:t> Hispanic governor </a:t>
            </a:r>
          </a:p>
        </p:txBody>
      </p:sp>
      <p:sp>
        <p:nvSpPr>
          <p:cNvPr id="17" name="TextBox 16">
            <a:extLst>
              <a:ext uri="{FF2B5EF4-FFF2-40B4-BE49-F238E27FC236}">
                <a16:creationId xmlns:a16="http://schemas.microsoft.com/office/drawing/2014/main" id="{F3A8AF92-4157-4F6F-8D8F-3FAB90E826D7}"/>
              </a:ext>
            </a:extLst>
          </p:cNvPr>
          <p:cNvSpPr txBox="1"/>
          <p:nvPr/>
        </p:nvSpPr>
        <p:spPr>
          <a:xfrm>
            <a:off x="109012" y="1758009"/>
            <a:ext cx="1329337" cy="369332"/>
          </a:xfrm>
          <a:prstGeom prst="rect">
            <a:avLst/>
          </a:prstGeom>
          <a:noFill/>
        </p:spPr>
        <p:txBody>
          <a:bodyPr wrap="square" rtlCol="0">
            <a:spAutoFit/>
          </a:bodyPr>
          <a:lstStyle/>
          <a:p>
            <a:r>
              <a:rPr lang="en-US" dirty="0"/>
              <a:t>WWII in AZ </a:t>
            </a:r>
          </a:p>
        </p:txBody>
      </p:sp>
      <p:sp>
        <p:nvSpPr>
          <p:cNvPr id="18" name="Arrow: Bent-Up 17">
            <a:extLst>
              <a:ext uri="{FF2B5EF4-FFF2-40B4-BE49-F238E27FC236}">
                <a16:creationId xmlns:a16="http://schemas.microsoft.com/office/drawing/2014/main" id="{FA2B1852-9154-4D62-8A7F-5C8EDDDC74AA}"/>
              </a:ext>
            </a:extLst>
          </p:cNvPr>
          <p:cNvSpPr/>
          <p:nvPr/>
        </p:nvSpPr>
        <p:spPr>
          <a:xfrm rot="5400000">
            <a:off x="80682" y="2269495"/>
            <a:ext cx="1029660" cy="745351"/>
          </a:xfrm>
          <a:prstGeom prst="bentUpArrow">
            <a:avLst/>
          </a:prstGeom>
          <a:solidFill>
            <a:srgbClr val="EF3E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Bent 18">
            <a:extLst>
              <a:ext uri="{FF2B5EF4-FFF2-40B4-BE49-F238E27FC236}">
                <a16:creationId xmlns:a16="http://schemas.microsoft.com/office/drawing/2014/main" id="{CF0CC132-769D-47A5-A258-127E4F606845}"/>
              </a:ext>
            </a:extLst>
          </p:cNvPr>
          <p:cNvSpPr/>
          <p:nvPr/>
        </p:nvSpPr>
        <p:spPr>
          <a:xfrm rot="10800000">
            <a:off x="3106280" y="597775"/>
            <a:ext cx="683879" cy="875979"/>
          </a:xfrm>
          <a:prstGeom prst="bentArrow">
            <a:avLst/>
          </a:prstGeom>
          <a:solidFill>
            <a:srgbClr val="EF3E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 name="Picture 9">
            <a:hlinkClick r:id="rId6"/>
            <a:extLst>
              <a:ext uri="{FF2B5EF4-FFF2-40B4-BE49-F238E27FC236}">
                <a16:creationId xmlns:a16="http://schemas.microsoft.com/office/drawing/2014/main" id="{DF4F26A1-7299-4D01-B355-40D33A4B2483}"/>
              </a:ext>
            </a:extLst>
          </p:cNvPr>
          <p:cNvPicPr>
            <a:picLocks noChangeAspect="1"/>
          </p:cNvPicPr>
          <p:nvPr/>
        </p:nvPicPr>
        <p:blipFill>
          <a:blip r:embed="rId7"/>
          <a:stretch>
            <a:fillRect/>
          </a:stretch>
        </p:blipFill>
        <p:spPr>
          <a:xfrm>
            <a:off x="1311858" y="1758009"/>
            <a:ext cx="2033395" cy="1572250"/>
          </a:xfrm>
          <a:prstGeom prst="rect">
            <a:avLst/>
          </a:prstGeom>
        </p:spPr>
      </p:pic>
      <p:pic>
        <p:nvPicPr>
          <p:cNvPr id="12" name="Picture 11">
            <a:hlinkClick r:id="rId8"/>
            <a:extLst>
              <a:ext uri="{FF2B5EF4-FFF2-40B4-BE49-F238E27FC236}">
                <a16:creationId xmlns:a16="http://schemas.microsoft.com/office/drawing/2014/main" id="{93CEF1C9-3A87-42A4-ACF8-3C9B6FD11772}"/>
              </a:ext>
            </a:extLst>
          </p:cNvPr>
          <p:cNvPicPr>
            <a:picLocks noChangeAspect="1"/>
          </p:cNvPicPr>
          <p:nvPr/>
        </p:nvPicPr>
        <p:blipFill>
          <a:blip r:embed="rId9"/>
          <a:stretch>
            <a:fillRect/>
          </a:stretch>
        </p:blipFill>
        <p:spPr>
          <a:xfrm>
            <a:off x="4125721" y="922857"/>
            <a:ext cx="1950720" cy="1670304"/>
          </a:xfrm>
          <a:prstGeom prst="rect">
            <a:avLst/>
          </a:prstGeom>
        </p:spPr>
      </p:pic>
      <p:sp>
        <p:nvSpPr>
          <p:cNvPr id="24" name="TextBox 23">
            <a:extLst>
              <a:ext uri="{FF2B5EF4-FFF2-40B4-BE49-F238E27FC236}">
                <a16:creationId xmlns:a16="http://schemas.microsoft.com/office/drawing/2014/main" id="{C1E30A8C-468B-4FC6-A962-FF18900699C1}"/>
              </a:ext>
            </a:extLst>
          </p:cNvPr>
          <p:cNvSpPr txBox="1"/>
          <p:nvPr/>
        </p:nvSpPr>
        <p:spPr>
          <a:xfrm>
            <a:off x="6015453" y="906106"/>
            <a:ext cx="2758568" cy="369332"/>
          </a:xfrm>
          <a:prstGeom prst="rect">
            <a:avLst/>
          </a:prstGeom>
          <a:noFill/>
        </p:spPr>
        <p:txBody>
          <a:bodyPr wrap="square" rtlCol="0">
            <a:spAutoFit/>
          </a:bodyPr>
          <a:lstStyle/>
          <a:p>
            <a:r>
              <a:rPr lang="en-US" dirty="0"/>
              <a:t>Navajo Code Talkers </a:t>
            </a:r>
          </a:p>
        </p:txBody>
      </p:sp>
      <p:sp>
        <p:nvSpPr>
          <p:cNvPr id="25" name="Arrow: Bent 24">
            <a:extLst>
              <a:ext uri="{FF2B5EF4-FFF2-40B4-BE49-F238E27FC236}">
                <a16:creationId xmlns:a16="http://schemas.microsoft.com/office/drawing/2014/main" id="{3991B72E-4128-4C9B-993E-1717790D979A}"/>
              </a:ext>
            </a:extLst>
          </p:cNvPr>
          <p:cNvSpPr/>
          <p:nvPr/>
        </p:nvSpPr>
        <p:spPr>
          <a:xfrm rot="10800000">
            <a:off x="6225674" y="1488128"/>
            <a:ext cx="683879" cy="875979"/>
          </a:xfrm>
          <a:prstGeom prst="bentArrow">
            <a:avLst/>
          </a:prstGeom>
          <a:solidFill>
            <a:srgbClr val="EF3E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a:hlinkClick r:id="rId10"/>
            <a:extLst>
              <a:ext uri="{FF2B5EF4-FFF2-40B4-BE49-F238E27FC236}">
                <a16:creationId xmlns:a16="http://schemas.microsoft.com/office/drawing/2014/main" id="{ED6A0CEF-6BD9-439C-9486-C17803AA48D8}"/>
              </a:ext>
            </a:extLst>
          </p:cNvPr>
          <p:cNvPicPr>
            <a:picLocks noChangeAspect="1"/>
          </p:cNvPicPr>
          <p:nvPr/>
        </p:nvPicPr>
        <p:blipFill>
          <a:blip r:embed="rId11"/>
          <a:stretch>
            <a:fillRect/>
          </a:stretch>
        </p:blipFill>
        <p:spPr>
          <a:xfrm>
            <a:off x="3655450" y="2853934"/>
            <a:ext cx="1969156" cy="1975481"/>
          </a:xfrm>
          <a:prstGeom prst="rect">
            <a:avLst/>
          </a:prstGeom>
        </p:spPr>
      </p:pic>
      <p:sp>
        <p:nvSpPr>
          <p:cNvPr id="20" name="TextBox 19">
            <a:extLst>
              <a:ext uri="{FF2B5EF4-FFF2-40B4-BE49-F238E27FC236}">
                <a16:creationId xmlns:a16="http://schemas.microsoft.com/office/drawing/2014/main" id="{DAF4B2BF-5B6E-40D3-9712-DE319A5C1E44}"/>
              </a:ext>
            </a:extLst>
          </p:cNvPr>
          <p:cNvSpPr txBox="1"/>
          <p:nvPr/>
        </p:nvSpPr>
        <p:spPr>
          <a:xfrm>
            <a:off x="5654627" y="2865097"/>
            <a:ext cx="2758568" cy="369332"/>
          </a:xfrm>
          <a:prstGeom prst="rect">
            <a:avLst/>
          </a:prstGeom>
          <a:noFill/>
        </p:spPr>
        <p:txBody>
          <a:bodyPr wrap="square" rtlCol="0">
            <a:spAutoFit/>
          </a:bodyPr>
          <a:lstStyle/>
          <a:p>
            <a:r>
              <a:rPr lang="en-US" dirty="0"/>
              <a:t>Gadsden Purchase </a:t>
            </a:r>
          </a:p>
        </p:txBody>
      </p:sp>
      <p:sp>
        <p:nvSpPr>
          <p:cNvPr id="21" name="Arrow: Bent 20">
            <a:extLst>
              <a:ext uri="{FF2B5EF4-FFF2-40B4-BE49-F238E27FC236}">
                <a16:creationId xmlns:a16="http://schemas.microsoft.com/office/drawing/2014/main" id="{C3FC3C4E-8D1D-4B0E-A835-EDF6BD9E076B}"/>
              </a:ext>
            </a:extLst>
          </p:cNvPr>
          <p:cNvSpPr/>
          <p:nvPr/>
        </p:nvSpPr>
        <p:spPr>
          <a:xfrm rot="10800000">
            <a:off x="5864848" y="3447119"/>
            <a:ext cx="683879" cy="875979"/>
          </a:xfrm>
          <a:prstGeom prst="bentArrow">
            <a:avLst/>
          </a:prstGeom>
          <a:solidFill>
            <a:srgbClr val="EF3E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0" name="Picture 19">
            <a:extLst>
              <a:ext uri="{FF2B5EF4-FFF2-40B4-BE49-F238E27FC236}">
                <a16:creationId xmlns:a16="http://schemas.microsoft.com/office/drawing/2014/main" id="{03620922-BEA4-4551-B58B-DFEE78B3C1FA}"/>
              </a:ext>
            </a:extLst>
          </p:cNvPr>
          <p:cNvPicPr>
            <a:picLocks noChangeAspect="1"/>
          </p:cNvPicPr>
          <p:nvPr/>
        </p:nvPicPr>
        <p:blipFill>
          <a:blip r:embed="rId3"/>
          <a:stretch>
            <a:fillRect/>
          </a:stretch>
        </p:blipFill>
        <p:spPr>
          <a:xfrm>
            <a:off x="146304" y="0"/>
            <a:ext cx="9144000" cy="5143500"/>
          </a:xfrm>
          <a:prstGeom prst="rect">
            <a:avLst/>
          </a:prstGeom>
        </p:spPr>
      </p:pic>
      <p:pic>
        <p:nvPicPr>
          <p:cNvPr id="34" name="Google Shape;266;p45">
            <a:extLst>
              <a:ext uri="{FF2B5EF4-FFF2-40B4-BE49-F238E27FC236}">
                <a16:creationId xmlns:a16="http://schemas.microsoft.com/office/drawing/2014/main" id="{DCE308CE-5CF5-463C-A811-82788AD8F20B}"/>
              </a:ext>
            </a:extLst>
          </p:cNvPr>
          <p:cNvPicPr preferRelativeResize="0"/>
          <p:nvPr/>
        </p:nvPicPr>
        <p:blipFill rotWithShape="1">
          <a:blip r:embed="rId4">
            <a:alphaModFix/>
          </a:blip>
          <a:srcRect l="2274" t="2129" r="1737" b="2368"/>
          <a:stretch/>
        </p:blipFill>
        <p:spPr>
          <a:xfrm>
            <a:off x="1362456" y="209587"/>
            <a:ext cx="6777254" cy="4662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12" name="TextBox 11">
            <a:extLst>
              <a:ext uri="{FF2B5EF4-FFF2-40B4-BE49-F238E27FC236}">
                <a16:creationId xmlns:a16="http://schemas.microsoft.com/office/drawing/2014/main" id="{29D841F4-381B-441F-B1A5-271A23ABD0AC}"/>
              </a:ext>
            </a:extLst>
          </p:cNvPr>
          <p:cNvSpPr txBox="1"/>
          <p:nvPr/>
        </p:nvSpPr>
        <p:spPr>
          <a:xfrm>
            <a:off x="323754" y="448091"/>
            <a:ext cx="8496492" cy="4247317"/>
          </a:xfrm>
          <a:prstGeom prst="rect">
            <a:avLst/>
          </a:prstGeom>
          <a:noFill/>
        </p:spPr>
        <p:txBody>
          <a:bodyPr wrap="square" rtlCol="0">
            <a:spAutoFit/>
          </a:bodyPr>
          <a:lstStyle/>
          <a:p>
            <a:r>
              <a:rPr lang="en-US" dirty="0"/>
              <a:t>THEME: </a:t>
            </a:r>
            <a:r>
              <a:rPr lang="en-US" dirty="0">
                <a:solidFill>
                  <a:srgbClr val="FF0000"/>
                </a:solidFill>
              </a:rPr>
              <a:t>Turning Points in History</a:t>
            </a:r>
          </a:p>
          <a:p>
            <a:endParaRPr lang="en-US" dirty="0"/>
          </a:p>
          <a:p>
            <a:r>
              <a:rPr lang="en-US" dirty="0"/>
              <a:t>GENERAL INTREST: </a:t>
            </a:r>
            <a:r>
              <a:rPr lang="en-US" dirty="0">
                <a:solidFill>
                  <a:srgbClr val="FF0000"/>
                </a:solidFill>
              </a:rPr>
              <a:t>Labor History</a:t>
            </a:r>
          </a:p>
          <a:p>
            <a:endParaRPr lang="en-US" dirty="0"/>
          </a:p>
          <a:p>
            <a:r>
              <a:rPr lang="en-US" dirty="0"/>
              <a:t>BROAD TOPIC: </a:t>
            </a:r>
            <a:r>
              <a:rPr lang="en-US" dirty="0">
                <a:solidFill>
                  <a:srgbClr val="FF0000"/>
                </a:solidFill>
              </a:rPr>
              <a:t>Women’s Rights</a:t>
            </a:r>
          </a:p>
          <a:p>
            <a:endParaRPr lang="en-US" dirty="0"/>
          </a:p>
          <a:p>
            <a:r>
              <a:rPr lang="en-US" dirty="0"/>
              <a:t>NARROW TOPIC: </a:t>
            </a:r>
            <a:r>
              <a:rPr lang="en-US" dirty="0">
                <a:solidFill>
                  <a:srgbClr val="FF0000"/>
                </a:solidFill>
              </a:rPr>
              <a:t>Triangle Shirtwaist Factory Fire</a:t>
            </a:r>
          </a:p>
          <a:p>
            <a:endParaRPr lang="en-US" dirty="0"/>
          </a:p>
          <a:p>
            <a:r>
              <a:rPr lang="en-US" dirty="0"/>
              <a:t>RESEARCH QUESTION: </a:t>
            </a:r>
            <a:r>
              <a:rPr lang="en-US" dirty="0">
                <a:solidFill>
                  <a:srgbClr val="FF0000"/>
                </a:solidFill>
              </a:rPr>
              <a:t>How did the events of the factory fire influence labor rights and legislation? What occurred because of it? </a:t>
            </a:r>
          </a:p>
          <a:p>
            <a:endParaRPr lang="en-US" dirty="0"/>
          </a:p>
          <a:p>
            <a:r>
              <a:rPr lang="en-US" dirty="0"/>
              <a:t>THESIS: </a:t>
            </a:r>
            <a:r>
              <a:rPr lang="en-US" dirty="0">
                <a:solidFill>
                  <a:srgbClr val="EA0029"/>
                </a:solidFill>
              </a:rPr>
              <a:t>The Triangle Shirtwaist Factory Fire was a catalyst that sparked a significant influx in awareness of the deplorable conditions of the female labor force. The results of this tragedy led to the passage of 30 separate laws about workplace reform and workers' rights, including regulating the minimum wage and working conditions. </a:t>
            </a:r>
          </a:p>
        </p:txBody>
      </p:sp>
    </p:spTree>
    <p:extLst>
      <p:ext uri="{BB962C8B-B14F-4D97-AF65-F5344CB8AC3E}">
        <p14:creationId xmlns:p14="http://schemas.microsoft.com/office/powerpoint/2010/main" val="1799978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p41"/>
          <p:cNvSpPr txBox="1"/>
          <p:nvPr/>
        </p:nvSpPr>
        <p:spPr>
          <a:xfrm>
            <a:off x="244160" y="236335"/>
            <a:ext cx="7971010" cy="376996"/>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000" b="1" dirty="0">
                <a:solidFill>
                  <a:srgbClr val="FF0000"/>
                </a:solidFill>
                <a:latin typeface="Lato"/>
                <a:ea typeface="Lato"/>
                <a:cs typeface="Lato"/>
                <a:sym typeface="Lato"/>
              </a:rPr>
              <a:t>Considerations for topic: Triangle Shirtwaist Factory Fire</a:t>
            </a:r>
            <a:endParaRPr sz="1400" dirty="0">
              <a:solidFill>
                <a:srgbClr val="FF0000"/>
              </a:solidFill>
            </a:endParaRPr>
          </a:p>
        </p:txBody>
      </p:sp>
      <p:sp>
        <p:nvSpPr>
          <p:cNvPr id="223" name="Google Shape;223;p41"/>
          <p:cNvSpPr txBox="1"/>
          <p:nvPr/>
        </p:nvSpPr>
        <p:spPr>
          <a:xfrm>
            <a:off x="2713040" y="635991"/>
            <a:ext cx="6266368" cy="3516317"/>
          </a:xfrm>
          <a:prstGeom prst="rect">
            <a:avLst/>
          </a:prstGeom>
          <a:noFill/>
          <a:ln>
            <a:noFill/>
          </a:ln>
        </p:spPr>
        <p:txBody>
          <a:bodyPr spcFirstLastPara="1" wrap="square" lIns="68575" tIns="34275" rIns="68575" bIns="34275" anchor="t" anchorCtr="0">
            <a:spAutoFit/>
          </a:bodyPr>
          <a:lstStyle/>
          <a:p>
            <a:pPr marR="0" lvl="0" algn="l" rtl="0">
              <a:spcBef>
                <a:spcPts val="0"/>
              </a:spcBef>
              <a:spcAft>
                <a:spcPts val="0"/>
              </a:spcAft>
            </a:pPr>
            <a:r>
              <a:rPr lang="en" dirty="0">
                <a:solidFill>
                  <a:srgbClr val="FF0000"/>
                </a:solidFill>
                <a:latin typeface="Lato"/>
                <a:ea typeface="Lato"/>
                <a:cs typeface="Lato"/>
                <a:sym typeface="Lato"/>
              </a:rPr>
              <a:t>Historical Context &gt; What is the time frame? How does that context play into the event?</a:t>
            </a:r>
          </a:p>
          <a:p>
            <a:pPr marL="285750" marR="0" lvl="0" indent="-285750" algn="l" rtl="0">
              <a:spcBef>
                <a:spcPts val="0"/>
              </a:spcBef>
              <a:spcAft>
                <a:spcPts val="0"/>
              </a:spcAft>
              <a:buFont typeface="Arial" panose="020B0604020202020204" pitchFamily="34" charset="0"/>
              <a:buChar char="•"/>
            </a:pPr>
            <a:r>
              <a:rPr lang="en" dirty="0">
                <a:solidFill>
                  <a:srgbClr val="FF0000"/>
                </a:solidFill>
                <a:latin typeface="Lato"/>
                <a:ea typeface="Lato"/>
                <a:cs typeface="Lato"/>
                <a:sym typeface="Lato"/>
              </a:rPr>
              <a:t>1911 - what was happening?</a:t>
            </a:r>
          </a:p>
          <a:p>
            <a:pPr marL="742950" lvl="1" indent="-285750">
              <a:buFont typeface="Arial" panose="020B0604020202020204" pitchFamily="34" charset="0"/>
              <a:buChar char="•"/>
            </a:pPr>
            <a:r>
              <a:rPr lang="en" dirty="0">
                <a:solidFill>
                  <a:srgbClr val="FF0000"/>
                </a:solidFill>
                <a:latin typeface="Lato"/>
                <a:ea typeface="Lato"/>
                <a:cs typeface="Lato"/>
                <a:sym typeface="Lato"/>
              </a:rPr>
              <a:t>No labor laws</a:t>
            </a:r>
          </a:p>
          <a:p>
            <a:pPr marL="742950" lvl="1" indent="-285750">
              <a:buFont typeface="Arial" panose="020B0604020202020204" pitchFamily="34" charset="0"/>
              <a:buChar char="•"/>
            </a:pPr>
            <a:r>
              <a:rPr lang="en" dirty="0">
                <a:solidFill>
                  <a:srgbClr val="FF0000"/>
                </a:solidFill>
                <a:latin typeface="Lato"/>
                <a:ea typeface="Lato"/>
                <a:cs typeface="Lato"/>
                <a:sym typeface="Lato"/>
              </a:rPr>
              <a:t>Immigration </a:t>
            </a:r>
          </a:p>
          <a:p>
            <a:pPr marL="742950" lvl="1" indent="-285750">
              <a:buFont typeface="Arial" panose="020B0604020202020204" pitchFamily="34" charset="0"/>
              <a:buChar char="•"/>
            </a:pPr>
            <a:r>
              <a:rPr lang="en" dirty="0">
                <a:solidFill>
                  <a:srgbClr val="FF0000"/>
                </a:solidFill>
                <a:latin typeface="Lato"/>
                <a:ea typeface="Lato"/>
                <a:cs typeface="Lato"/>
                <a:sym typeface="Lato"/>
              </a:rPr>
              <a:t>Consequences? </a:t>
            </a:r>
          </a:p>
          <a:p>
            <a:pPr marR="0" lvl="0" algn="l" rtl="0">
              <a:spcBef>
                <a:spcPts val="0"/>
              </a:spcBef>
              <a:spcAft>
                <a:spcPts val="0"/>
              </a:spcAft>
            </a:pPr>
            <a:endParaRPr lang="en" sz="1500" dirty="0">
              <a:solidFill>
                <a:srgbClr val="FF0000"/>
              </a:solidFill>
              <a:latin typeface="Lato"/>
              <a:ea typeface="Lato"/>
              <a:cs typeface="Lato"/>
              <a:sym typeface="Lato"/>
            </a:endParaRPr>
          </a:p>
          <a:p>
            <a:pPr marR="0" lvl="0" algn="l" rtl="0">
              <a:spcBef>
                <a:spcPts val="0"/>
              </a:spcBef>
              <a:spcAft>
                <a:spcPts val="0"/>
              </a:spcAft>
            </a:pPr>
            <a:r>
              <a:rPr lang="en" dirty="0">
                <a:solidFill>
                  <a:srgbClr val="FF0000"/>
                </a:solidFill>
                <a:latin typeface="Lato"/>
                <a:ea typeface="Lato"/>
                <a:cs typeface="Lato"/>
                <a:sym typeface="Lato"/>
              </a:rPr>
              <a:t>Multiple Perspectives &gt; What are the different veiwpoints? </a:t>
            </a:r>
          </a:p>
          <a:p>
            <a:pPr marL="285750" marR="0" lvl="0" indent="-285750" algn="l" rtl="0">
              <a:spcBef>
                <a:spcPts val="0"/>
              </a:spcBef>
              <a:spcAft>
                <a:spcPts val="0"/>
              </a:spcAft>
              <a:buFont typeface="Arial" panose="020B0604020202020204" pitchFamily="34" charset="0"/>
              <a:buChar char="•"/>
            </a:pPr>
            <a:r>
              <a:rPr lang="en-US" dirty="0">
                <a:solidFill>
                  <a:srgbClr val="FF0000"/>
                </a:solidFill>
                <a:latin typeface="Lato"/>
                <a:ea typeface="Lato"/>
                <a:cs typeface="Lato"/>
                <a:sym typeface="Lato"/>
              </a:rPr>
              <a:t>W</a:t>
            </a:r>
            <a:r>
              <a:rPr lang="en" dirty="0">
                <a:solidFill>
                  <a:srgbClr val="FF0000"/>
                </a:solidFill>
                <a:latin typeface="Lato"/>
                <a:ea typeface="Lato"/>
                <a:cs typeface="Lato"/>
                <a:sym typeface="Lato"/>
              </a:rPr>
              <a:t>orkers and their families</a:t>
            </a:r>
          </a:p>
          <a:p>
            <a:pPr marL="285750" marR="0" lvl="0" indent="-285750" algn="l" rtl="0">
              <a:spcBef>
                <a:spcPts val="0"/>
              </a:spcBef>
              <a:spcAft>
                <a:spcPts val="0"/>
              </a:spcAft>
              <a:buFont typeface="Arial" panose="020B0604020202020204" pitchFamily="34" charset="0"/>
              <a:buChar char="•"/>
            </a:pPr>
            <a:r>
              <a:rPr lang="en" dirty="0">
                <a:solidFill>
                  <a:srgbClr val="FF0000"/>
                </a:solidFill>
                <a:latin typeface="Lato"/>
                <a:ea typeface="Lato"/>
                <a:cs typeface="Lato"/>
                <a:sym typeface="Lato"/>
              </a:rPr>
              <a:t>Buisness owners </a:t>
            </a:r>
          </a:p>
          <a:p>
            <a:pPr marL="285750" marR="0" lvl="0" indent="-285750" algn="l" rtl="0">
              <a:spcBef>
                <a:spcPts val="0"/>
              </a:spcBef>
              <a:spcAft>
                <a:spcPts val="0"/>
              </a:spcAft>
              <a:buFont typeface="Arial" panose="020B0604020202020204" pitchFamily="34" charset="0"/>
              <a:buChar char="•"/>
            </a:pPr>
            <a:r>
              <a:rPr lang="en-US" dirty="0">
                <a:solidFill>
                  <a:srgbClr val="FF0000"/>
                </a:solidFill>
                <a:latin typeface="Lato"/>
                <a:ea typeface="Lato"/>
                <a:cs typeface="Lato"/>
                <a:sym typeface="Lato"/>
              </a:rPr>
              <a:t>W</a:t>
            </a:r>
            <a:r>
              <a:rPr lang="en" dirty="0">
                <a:solidFill>
                  <a:srgbClr val="FF0000"/>
                </a:solidFill>
                <a:latin typeface="Lato"/>
                <a:ea typeface="Lato"/>
                <a:cs typeface="Lato"/>
                <a:sym typeface="Lato"/>
              </a:rPr>
              <a:t>itnesses of the event </a:t>
            </a:r>
          </a:p>
          <a:p>
            <a:pPr marL="285750" marR="0" lvl="0" indent="-285750" algn="l" rtl="0">
              <a:spcBef>
                <a:spcPts val="0"/>
              </a:spcBef>
              <a:spcAft>
                <a:spcPts val="0"/>
              </a:spcAft>
              <a:buFont typeface="Arial" panose="020B0604020202020204" pitchFamily="34" charset="0"/>
              <a:buChar char="•"/>
            </a:pPr>
            <a:r>
              <a:rPr lang="en" dirty="0">
                <a:solidFill>
                  <a:srgbClr val="FF0000"/>
                </a:solidFill>
                <a:latin typeface="Lato"/>
                <a:ea typeface="Lato"/>
                <a:cs typeface="Lato"/>
                <a:sym typeface="Lato"/>
              </a:rPr>
              <a:t>Politicians?</a:t>
            </a:r>
          </a:p>
          <a:p>
            <a:pPr marL="0" marR="0" lvl="0" indent="0" algn="l" rtl="0">
              <a:spcBef>
                <a:spcPts val="0"/>
              </a:spcBef>
              <a:spcAft>
                <a:spcPts val="0"/>
              </a:spcAft>
              <a:buNone/>
            </a:pPr>
            <a:endParaRPr sz="1100" dirty="0">
              <a:solidFill>
                <a:srgbClr val="FF0000"/>
              </a:solidFill>
            </a:endParaRPr>
          </a:p>
        </p:txBody>
      </p:sp>
      <p:sp>
        <p:nvSpPr>
          <p:cNvPr id="225" name="Google Shape;225;p41"/>
          <p:cNvSpPr txBox="1"/>
          <p:nvPr/>
        </p:nvSpPr>
        <p:spPr>
          <a:xfrm>
            <a:off x="269939" y="4057401"/>
            <a:ext cx="8604122" cy="900216"/>
          </a:xfrm>
          <a:prstGeom prst="rect">
            <a:avLst/>
          </a:prstGeom>
          <a:solidFill>
            <a:srgbClr val="FF0000"/>
          </a:solidFill>
          <a:ln w="28575">
            <a:solidFill>
              <a:schemeClr val="tx1"/>
            </a:solid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b="1" dirty="0">
                <a:solidFill>
                  <a:schemeClr val="bg1"/>
                </a:solidFill>
                <a:latin typeface="Lato"/>
                <a:ea typeface="Lato"/>
                <a:cs typeface="Lato"/>
                <a:sym typeface="Lato"/>
              </a:rPr>
              <a:t>Make the case</a:t>
            </a:r>
            <a:r>
              <a:rPr lang="en" dirty="0">
                <a:solidFill>
                  <a:schemeClr val="bg1"/>
                </a:solidFill>
                <a:latin typeface="Lato"/>
                <a:ea typeface="Lato"/>
                <a:cs typeface="Lato"/>
                <a:sym typeface="Lato"/>
              </a:rPr>
              <a:t>: How is your topic a </a:t>
            </a:r>
            <a:r>
              <a:rPr lang="en" i="1" dirty="0">
                <a:solidFill>
                  <a:schemeClr val="bg1"/>
                </a:solidFill>
                <a:latin typeface="Lato"/>
                <a:ea typeface="Lato"/>
                <a:cs typeface="Lato"/>
                <a:sym typeface="Lato"/>
              </a:rPr>
              <a:t>turning point</a:t>
            </a:r>
            <a:r>
              <a:rPr lang="en" dirty="0">
                <a:solidFill>
                  <a:schemeClr val="bg1"/>
                </a:solidFill>
                <a:latin typeface="Lato"/>
                <a:ea typeface="Lato"/>
                <a:cs typeface="Lato"/>
                <a:sym typeface="Lato"/>
              </a:rPr>
              <a:t>? What was happening </a:t>
            </a:r>
            <a:r>
              <a:rPr lang="en" i="1" dirty="0">
                <a:solidFill>
                  <a:schemeClr val="bg1"/>
                </a:solidFill>
                <a:latin typeface="Lato"/>
                <a:ea typeface="Lato"/>
                <a:cs typeface="Lato"/>
                <a:sym typeface="Lato"/>
              </a:rPr>
              <a:t>before and after</a:t>
            </a:r>
            <a:r>
              <a:rPr lang="en" dirty="0">
                <a:solidFill>
                  <a:schemeClr val="bg1"/>
                </a:solidFill>
                <a:latin typeface="Lato"/>
                <a:ea typeface="Lato"/>
                <a:cs typeface="Lato"/>
                <a:sym typeface="Lato"/>
              </a:rPr>
              <a:t> that makes your topic a </a:t>
            </a:r>
            <a:r>
              <a:rPr lang="en" b="1" i="1" dirty="0">
                <a:solidFill>
                  <a:schemeClr val="bg1"/>
                </a:solidFill>
                <a:latin typeface="Lato"/>
                <a:ea typeface="Lato"/>
                <a:cs typeface="Lato"/>
                <a:sym typeface="Lato"/>
              </a:rPr>
              <a:t>significant </a:t>
            </a:r>
            <a:r>
              <a:rPr lang="en" b="1" dirty="0">
                <a:solidFill>
                  <a:schemeClr val="bg1"/>
                </a:solidFill>
                <a:latin typeface="Lato"/>
                <a:ea typeface="Lato"/>
                <a:cs typeface="Lato"/>
                <a:sym typeface="Lato"/>
              </a:rPr>
              <a:t>moment in history? </a:t>
            </a:r>
            <a:r>
              <a:rPr lang="en" dirty="0">
                <a:solidFill>
                  <a:schemeClr val="bg1"/>
                </a:solidFill>
                <a:latin typeface="Lato"/>
                <a:ea typeface="Lato"/>
                <a:cs typeface="Lato"/>
                <a:sym typeface="Lato"/>
              </a:rPr>
              <a:t>Thank about what changed.</a:t>
            </a:r>
            <a:endParaRPr sz="1400" b="1" dirty="0">
              <a:solidFill>
                <a:schemeClr val="bg1"/>
              </a:solidFill>
            </a:endParaRPr>
          </a:p>
        </p:txBody>
      </p:sp>
      <p:pic>
        <p:nvPicPr>
          <p:cNvPr id="6" name="Picture 5">
            <a:hlinkClick r:id="rId3"/>
            <a:extLst>
              <a:ext uri="{FF2B5EF4-FFF2-40B4-BE49-F238E27FC236}">
                <a16:creationId xmlns:a16="http://schemas.microsoft.com/office/drawing/2014/main" id="{DED9951F-504A-4848-8E56-3421B274CDBF}"/>
              </a:ext>
            </a:extLst>
          </p:cNvPr>
          <p:cNvPicPr>
            <a:picLocks noChangeAspect="1"/>
          </p:cNvPicPr>
          <p:nvPr/>
        </p:nvPicPr>
        <p:blipFill>
          <a:blip r:embed="rId4"/>
          <a:stretch>
            <a:fillRect/>
          </a:stretch>
        </p:blipFill>
        <p:spPr>
          <a:xfrm>
            <a:off x="244160" y="819336"/>
            <a:ext cx="2404974" cy="3149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500"/>
                                        <p:tgtEl>
                                          <p:spTgt spid="2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
                                        </p:tgtEl>
                                        <p:attrNameLst>
                                          <p:attrName>style.visibility</p:attrName>
                                        </p:attrNameLst>
                                      </p:cBhvr>
                                      <p:to>
                                        <p:strVal val="visible"/>
                                      </p:to>
                                    </p:set>
                                    <p:animEffect transition="in" filter="fade">
                                      <p:cBhvr>
                                        <p:cTn id="17"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3" name="Picture 2">
            <a:extLst>
              <a:ext uri="{FF2B5EF4-FFF2-40B4-BE49-F238E27FC236}">
                <a16:creationId xmlns:a16="http://schemas.microsoft.com/office/drawing/2014/main" id="{A718D83B-22C7-4C86-B39B-2BD3BCE125AE}"/>
              </a:ext>
            </a:extLst>
          </p:cNvPr>
          <p:cNvPicPr>
            <a:picLocks noChangeAspect="1"/>
          </p:cNvPicPr>
          <p:nvPr/>
        </p:nvPicPr>
        <p:blipFill>
          <a:blip r:embed="rId3"/>
          <a:stretch>
            <a:fillRect/>
          </a:stretch>
        </p:blipFill>
        <p:spPr>
          <a:xfrm>
            <a:off x="0" y="-59049"/>
            <a:ext cx="9144000" cy="5143500"/>
          </a:xfrm>
          <a:prstGeom prst="rect">
            <a:avLst/>
          </a:prstGeom>
        </p:spPr>
      </p:pic>
      <p:sp>
        <p:nvSpPr>
          <p:cNvPr id="281" name="Google Shape;281;p46"/>
          <p:cNvSpPr/>
          <p:nvPr/>
        </p:nvSpPr>
        <p:spPr>
          <a:xfrm>
            <a:off x="437100" y="482298"/>
            <a:ext cx="8269800" cy="407679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2" name="Google Shape;282;p46"/>
          <p:cNvSpPr/>
          <p:nvPr/>
        </p:nvSpPr>
        <p:spPr>
          <a:xfrm>
            <a:off x="2468671" y="161312"/>
            <a:ext cx="7041300" cy="486600"/>
          </a:xfrm>
          <a:prstGeom prst="rect">
            <a:avLst/>
          </a:prstGeom>
          <a:noFill/>
          <a:ln>
            <a:noFill/>
          </a:ln>
        </p:spPr>
        <p:txBody>
          <a:bodyPr spcFirstLastPara="1" wrap="square" lIns="67500" tIns="33750" rIns="67500" bIns="33750" anchor="t" anchorCtr="0">
            <a:noAutofit/>
          </a:bodyPr>
          <a:lstStyle/>
          <a:p>
            <a:pPr marL="0" marR="0" lvl="0" indent="0" algn="l" rtl="0">
              <a:spcBef>
                <a:spcPts val="0"/>
              </a:spcBef>
              <a:spcAft>
                <a:spcPts val="0"/>
              </a:spcAft>
              <a:buNone/>
            </a:pPr>
            <a:r>
              <a:rPr lang="en" sz="3000" b="1" dirty="0">
                <a:solidFill>
                  <a:srgbClr val="FF0000"/>
                </a:solidFill>
                <a:latin typeface="Lato"/>
                <a:ea typeface="Lato"/>
                <a:cs typeface="Lato"/>
                <a:sym typeface="Lato"/>
              </a:rPr>
              <a:t>Remembe</a:t>
            </a:r>
            <a:r>
              <a:rPr lang="en-US" sz="3000" b="1" dirty="0">
                <a:solidFill>
                  <a:srgbClr val="FF0000"/>
                </a:solidFill>
                <a:latin typeface="Lato"/>
                <a:ea typeface="Lato"/>
                <a:cs typeface="Lato"/>
                <a:sym typeface="Lato"/>
              </a:rPr>
              <a:t>r!</a:t>
            </a:r>
            <a:endParaRPr sz="1100" dirty="0"/>
          </a:p>
        </p:txBody>
      </p:sp>
      <p:sp>
        <p:nvSpPr>
          <p:cNvPr id="283" name="Google Shape;283;p46"/>
          <p:cNvSpPr txBox="1"/>
          <p:nvPr/>
        </p:nvSpPr>
        <p:spPr>
          <a:xfrm>
            <a:off x="566928" y="796550"/>
            <a:ext cx="5422393" cy="3762538"/>
          </a:xfrm>
          <a:prstGeom prst="rect">
            <a:avLst/>
          </a:prstGeom>
          <a:noFill/>
          <a:ln>
            <a:noFill/>
          </a:ln>
        </p:spPr>
        <p:txBody>
          <a:bodyPr spcFirstLastPara="1" wrap="square" lIns="68575" tIns="34275" rIns="68575" bIns="34275" anchor="t" anchorCtr="0">
            <a:spAutoFit/>
          </a:bodyPr>
          <a:lstStyle/>
          <a:p>
            <a:pPr marL="342900" marR="0" lvl="0" indent="-260350" algn="ctr" rtl="0">
              <a:lnSpc>
                <a:spcPct val="100000"/>
              </a:lnSpc>
              <a:spcBef>
                <a:spcPts val="0"/>
              </a:spcBef>
              <a:spcAft>
                <a:spcPts val="0"/>
              </a:spcAft>
              <a:buClr>
                <a:schemeClr val="dk1"/>
              </a:buClr>
              <a:buSzPts val="1500"/>
              <a:buFont typeface="Lato"/>
              <a:buChar char="•"/>
            </a:pPr>
            <a:r>
              <a:rPr lang="en-US" sz="2000" b="1" dirty="0">
                <a:solidFill>
                  <a:schemeClr val="dk1"/>
                </a:solidFill>
                <a:latin typeface="Lato"/>
                <a:ea typeface="Lato"/>
                <a:cs typeface="Lato"/>
                <a:sym typeface="Lato"/>
              </a:rPr>
              <a:t>Pick something that you’re passionate about! </a:t>
            </a:r>
          </a:p>
          <a:p>
            <a:pPr marL="82550" marR="0" lvl="0" algn="ctr" rtl="0">
              <a:lnSpc>
                <a:spcPct val="100000"/>
              </a:lnSpc>
              <a:spcBef>
                <a:spcPts val="0"/>
              </a:spcBef>
              <a:spcAft>
                <a:spcPts val="0"/>
              </a:spcAft>
              <a:buClr>
                <a:schemeClr val="dk1"/>
              </a:buClr>
              <a:buSzPts val="1500"/>
            </a:pPr>
            <a:endParaRPr lang="en-US" sz="2000" b="1" dirty="0">
              <a:solidFill>
                <a:schemeClr val="dk1"/>
              </a:solidFill>
              <a:latin typeface="Lato"/>
              <a:ea typeface="Lato"/>
              <a:cs typeface="Lato"/>
              <a:sym typeface="Lato"/>
            </a:endParaRPr>
          </a:p>
          <a:p>
            <a:pPr marL="342900" marR="0" lvl="0" indent="-260350" algn="ctr" rtl="0">
              <a:lnSpc>
                <a:spcPct val="100000"/>
              </a:lnSpc>
              <a:spcBef>
                <a:spcPts val="0"/>
              </a:spcBef>
              <a:spcAft>
                <a:spcPts val="0"/>
              </a:spcAft>
              <a:buClr>
                <a:schemeClr val="dk1"/>
              </a:buClr>
              <a:buSzPts val="1500"/>
              <a:buFont typeface="Lato"/>
              <a:buChar char="•"/>
            </a:pPr>
            <a:r>
              <a:rPr lang="en-US" sz="2000" b="1" dirty="0">
                <a:solidFill>
                  <a:schemeClr val="dk1"/>
                </a:solidFill>
                <a:latin typeface="Lato"/>
                <a:ea typeface="Lato"/>
                <a:cs typeface="Lato"/>
                <a:sym typeface="Lato"/>
              </a:rPr>
              <a:t>Match the theme –</a:t>
            </a:r>
          </a:p>
          <a:p>
            <a:pPr marL="82550" marR="0" lvl="0" algn="ctr" rtl="0">
              <a:lnSpc>
                <a:spcPct val="100000"/>
              </a:lnSpc>
              <a:spcBef>
                <a:spcPts val="0"/>
              </a:spcBef>
              <a:spcAft>
                <a:spcPts val="0"/>
              </a:spcAft>
              <a:buClr>
                <a:schemeClr val="dk1"/>
              </a:buClr>
              <a:buSzPts val="1500"/>
            </a:pPr>
            <a:r>
              <a:rPr lang="en-US" sz="2000" b="1" dirty="0">
                <a:solidFill>
                  <a:schemeClr val="dk1"/>
                </a:solidFill>
                <a:latin typeface="Lato"/>
                <a:ea typeface="Lato"/>
                <a:cs typeface="Lato"/>
                <a:sym typeface="Lato"/>
              </a:rPr>
              <a:t> </a:t>
            </a:r>
            <a:r>
              <a:rPr lang="en-US" sz="2000" b="1" dirty="0">
                <a:solidFill>
                  <a:srgbClr val="FF0000"/>
                </a:solidFill>
                <a:latin typeface="Lato"/>
                <a:ea typeface="Lato"/>
                <a:cs typeface="Lato"/>
                <a:sym typeface="Lato"/>
              </a:rPr>
              <a:t>How is this a turning point? </a:t>
            </a:r>
          </a:p>
          <a:p>
            <a:pPr marL="82550" marR="0" lvl="0" algn="ctr" rtl="0">
              <a:lnSpc>
                <a:spcPct val="100000"/>
              </a:lnSpc>
              <a:spcBef>
                <a:spcPts val="0"/>
              </a:spcBef>
              <a:spcAft>
                <a:spcPts val="0"/>
              </a:spcAft>
              <a:buClr>
                <a:schemeClr val="dk1"/>
              </a:buClr>
              <a:buSzPts val="1500"/>
            </a:pPr>
            <a:endParaRPr lang="en-US" sz="2000" b="1" dirty="0">
              <a:solidFill>
                <a:srgbClr val="FF0000"/>
              </a:solidFill>
              <a:latin typeface="Lato"/>
              <a:ea typeface="Lato"/>
              <a:cs typeface="Lato"/>
              <a:sym typeface="Lato"/>
            </a:endParaRPr>
          </a:p>
          <a:p>
            <a:pPr marL="342900" lvl="0" indent="-260350" algn="ctr">
              <a:buClr>
                <a:schemeClr val="dk1"/>
              </a:buClr>
              <a:buSzPts val="1500"/>
              <a:buFont typeface="Lato"/>
              <a:buChar char="•"/>
            </a:pPr>
            <a:r>
              <a:rPr lang="en-US" sz="2000" b="1" dirty="0">
                <a:solidFill>
                  <a:schemeClr val="dk1"/>
                </a:solidFill>
                <a:latin typeface="Lato"/>
                <a:ea typeface="Lato"/>
                <a:cs typeface="Lato"/>
                <a:sym typeface="Lato"/>
              </a:rPr>
              <a:t>Historical Significance – </a:t>
            </a:r>
          </a:p>
          <a:p>
            <a:pPr marL="82550" lvl="0" algn="ctr">
              <a:buClr>
                <a:schemeClr val="dk1"/>
              </a:buClr>
              <a:buSzPts val="1500"/>
            </a:pPr>
            <a:r>
              <a:rPr lang="en-US" sz="2000" b="1" dirty="0">
                <a:solidFill>
                  <a:srgbClr val="FF0000"/>
                </a:solidFill>
                <a:latin typeface="Lato"/>
                <a:ea typeface="Lato"/>
                <a:cs typeface="Lato"/>
                <a:sym typeface="Lato"/>
              </a:rPr>
              <a:t>Why is your topic important?</a:t>
            </a:r>
          </a:p>
          <a:p>
            <a:pPr marL="425450" lvl="0" indent="-342900" algn="ctr">
              <a:buClr>
                <a:schemeClr val="dk1"/>
              </a:buClr>
              <a:buSzPts val="1500"/>
              <a:buFont typeface="Arial" panose="020B0604020202020204" pitchFamily="34" charset="0"/>
              <a:buChar char="•"/>
            </a:pPr>
            <a:r>
              <a:rPr lang="en-US" sz="2000" b="1" dirty="0">
                <a:solidFill>
                  <a:srgbClr val="FF0000"/>
                </a:solidFill>
                <a:latin typeface="Lato"/>
                <a:ea typeface="Lato"/>
                <a:cs typeface="Lato"/>
                <a:sym typeface="Lato"/>
              </a:rPr>
              <a:t>Context</a:t>
            </a:r>
          </a:p>
          <a:p>
            <a:pPr marL="425450" lvl="0" indent="-342900" algn="ctr">
              <a:buClr>
                <a:schemeClr val="dk1"/>
              </a:buClr>
              <a:buSzPts val="1500"/>
              <a:buFont typeface="Arial" panose="020B0604020202020204" pitchFamily="34" charset="0"/>
              <a:buChar char="•"/>
            </a:pPr>
            <a:r>
              <a:rPr lang="en-US" sz="2000" b="1" dirty="0">
                <a:solidFill>
                  <a:srgbClr val="FF0000"/>
                </a:solidFill>
                <a:latin typeface="Lato"/>
                <a:ea typeface="Lato"/>
                <a:cs typeface="Lato"/>
                <a:sym typeface="Lato"/>
              </a:rPr>
              <a:t>Multiple Perspectives</a:t>
            </a:r>
          </a:p>
          <a:p>
            <a:pPr marL="82550" marR="0" lvl="0" algn="ctr" rtl="0">
              <a:lnSpc>
                <a:spcPct val="100000"/>
              </a:lnSpc>
              <a:spcBef>
                <a:spcPts val="0"/>
              </a:spcBef>
              <a:spcAft>
                <a:spcPts val="0"/>
              </a:spcAft>
              <a:buClr>
                <a:schemeClr val="dk1"/>
              </a:buClr>
              <a:buSzPts val="1500"/>
            </a:pPr>
            <a:endParaRPr lang="en-US" sz="2000" b="1" dirty="0">
              <a:solidFill>
                <a:schemeClr val="dk1"/>
              </a:solidFill>
              <a:latin typeface="Lato"/>
              <a:ea typeface="Lato"/>
              <a:cs typeface="Lato"/>
              <a:sym typeface="Lato"/>
            </a:endParaRPr>
          </a:p>
          <a:p>
            <a:pPr marL="342900" marR="0" lvl="0" indent="-260350" algn="ctr" rtl="0">
              <a:lnSpc>
                <a:spcPct val="100000"/>
              </a:lnSpc>
              <a:spcBef>
                <a:spcPts val="0"/>
              </a:spcBef>
              <a:spcAft>
                <a:spcPts val="0"/>
              </a:spcAft>
              <a:buClr>
                <a:schemeClr val="dk1"/>
              </a:buClr>
              <a:buSzPts val="1500"/>
              <a:buFont typeface="Lato"/>
              <a:buChar char="•"/>
            </a:pPr>
            <a:r>
              <a:rPr lang="en-US" sz="2000" b="1" dirty="0">
                <a:solidFill>
                  <a:schemeClr val="dk1"/>
                </a:solidFill>
                <a:latin typeface="Lato"/>
                <a:ea typeface="Lato"/>
                <a:cs typeface="Lato"/>
                <a:sym typeface="Lato"/>
              </a:rPr>
              <a:t>Don’t be afraid to ask for help!  - </a:t>
            </a:r>
            <a:r>
              <a:rPr lang="en-US" sz="2000" b="1" dirty="0">
                <a:solidFill>
                  <a:schemeClr val="dk1"/>
                </a:solidFill>
                <a:latin typeface="Lato"/>
                <a:ea typeface="Lato"/>
                <a:cs typeface="Lato"/>
                <a:sym typeface="Lato"/>
                <a:hlinkClick r:id="rId4"/>
              </a:rPr>
              <a:t>nhdaz@azhs.gov</a:t>
            </a:r>
            <a:r>
              <a:rPr lang="en-US" sz="2000" b="1" dirty="0">
                <a:solidFill>
                  <a:schemeClr val="dk1"/>
                </a:solidFill>
                <a:latin typeface="Lato"/>
                <a:ea typeface="Lato"/>
                <a:cs typeface="Lato"/>
                <a:sym typeface="Lato"/>
              </a:rPr>
              <a:t> </a:t>
            </a:r>
            <a:endParaRPr sz="1500" b="1" dirty="0">
              <a:solidFill>
                <a:schemeClr val="dk1"/>
              </a:solidFill>
              <a:latin typeface="Lato"/>
              <a:ea typeface="Lato"/>
              <a:cs typeface="Lato"/>
              <a:sym typeface="Lato"/>
            </a:endParaRPr>
          </a:p>
        </p:txBody>
      </p:sp>
      <p:pic>
        <p:nvPicPr>
          <p:cNvPr id="284" name="Google Shape;284;p46"/>
          <p:cNvPicPr preferRelativeResize="0"/>
          <p:nvPr/>
        </p:nvPicPr>
        <p:blipFill rotWithShape="1">
          <a:blip r:embed="rId5">
            <a:alphaModFix/>
          </a:blip>
          <a:srcRect t="9962" b="9170"/>
          <a:stretch/>
        </p:blipFill>
        <p:spPr>
          <a:xfrm>
            <a:off x="5326380" y="1135380"/>
            <a:ext cx="3380520" cy="31089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3" name="Picture 2">
            <a:extLst>
              <a:ext uri="{FF2B5EF4-FFF2-40B4-BE49-F238E27FC236}">
                <a16:creationId xmlns:a16="http://schemas.microsoft.com/office/drawing/2014/main" id="{98B9F8AF-3507-4CC5-A027-46272BED80D5}"/>
              </a:ext>
            </a:extLst>
          </p:cNvPr>
          <p:cNvPicPr>
            <a:picLocks noChangeAspect="1"/>
          </p:cNvPicPr>
          <p:nvPr/>
        </p:nvPicPr>
        <p:blipFill>
          <a:blip r:embed="rId3"/>
          <a:stretch>
            <a:fillRect/>
          </a:stretch>
        </p:blipFill>
        <p:spPr>
          <a:xfrm>
            <a:off x="0" y="0"/>
            <a:ext cx="9144000" cy="5143500"/>
          </a:xfrm>
          <a:prstGeom prst="rect">
            <a:avLst/>
          </a:prstGeom>
        </p:spPr>
      </p:pic>
      <p:sp>
        <p:nvSpPr>
          <p:cNvPr id="291" name="Google Shape;291;p47"/>
          <p:cNvSpPr/>
          <p:nvPr/>
        </p:nvSpPr>
        <p:spPr>
          <a:xfrm>
            <a:off x="875497" y="1589989"/>
            <a:ext cx="3696503" cy="2400600"/>
          </a:xfrm>
          <a:prstGeom prst="rect">
            <a:avLst/>
          </a:prstGeom>
          <a:solidFill>
            <a:srgbClr val="FF0000"/>
          </a:solidFill>
          <a:ln>
            <a:noFill/>
          </a:ln>
        </p:spPr>
        <p:txBody>
          <a:bodyPr spcFirstLastPara="1" wrap="square" lIns="68575" tIns="34275" rIns="68575" bIns="34275" anchor="ctr" anchorCtr="0">
            <a:noAutofit/>
          </a:bodyPr>
          <a:lstStyle/>
          <a:p>
            <a:pPr marL="254000" marR="0" lvl="0" indent="-165100" algn="l" rtl="0">
              <a:spcBef>
                <a:spcPts val="0"/>
              </a:spcBef>
              <a:spcAft>
                <a:spcPts val="0"/>
              </a:spcAft>
              <a:buNone/>
            </a:pPr>
            <a:r>
              <a:rPr lang="en-US" sz="2800" b="1" dirty="0">
                <a:solidFill>
                  <a:schemeClr val="bg1"/>
                </a:solidFill>
                <a:latin typeface="Calibri"/>
                <a:ea typeface="Calibri"/>
                <a:cs typeface="Calibri"/>
                <a:sym typeface="Calibri"/>
              </a:rPr>
              <a:t>Some helpful links:</a:t>
            </a:r>
          </a:p>
          <a:p>
            <a:pPr marL="431800" marR="0" lvl="0" indent="-342900" algn="l" rtl="0">
              <a:spcBef>
                <a:spcPts val="0"/>
              </a:spcBef>
              <a:spcAft>
                <a:spcPts val="0"/>
              </a:spcAft>
              <a:buFont typeface="Arial" panose="020B0604020202020204" pitchFamily="34" charset="0"/>
              <a:buChar char="•"/>
            </a:pPr>
            <a:r>
              <a:rPr lang="en-US" sz="2100" b="1"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NHDAZ Website</a:t>
            </a:r>
            <a:endParaRPr lang="en-US" sz="2100" b="1" dirty="0">
              <a:solidFill>
                <a:schemeClr val="bg1"/>
              </a:solidFill>
              <a:latin typeface="Calibri"/>
              <a:ea typeface="Calibri"/>
              <a:cs typeface="Calibri"/>
              <a:sym typeface="Calibri"/>
            </a:endParaRPr>
          </a:p>
          <a:p>
            <a:pPr marL="431800" marR="0" lvl="0" indent="-342900" algn="l" rtl="0">
              <a:spcBef>
                <a:spcPts val="0"/>
              </a:spcBef>
              <a:spcAft>
                <a:spcPts val="0"/>
              </a:spcAft>
              <a:buFont typeface="Arial" panose="020B0604020202020204" pitchFamily="34" charset="0"/>
              <a:buChar char="•"/>
            </a:pPr>
            <a:r>
              <a:rPr lang="en-US" sz="2100" b="1" dirty="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NHDAZ YouTube</a:t>
            </a:r>
            <a:endParaRPr lang="en-US" sz="2100" b="1" dirty="0">
              <a:solidFill>
                <a:schemeClr val="bg1"/>
              </a:solidFill>
              <a:latin typeface="Calibri"/>
              <a:ea typeface="Calibri"/>
              <a:cs typeface="Calibri"/>
              <a:sym typeface="Calibri"/>
            </a:endParaRPr>
          </a:p>
          <a:p>
            <a:pPr marL="431800" marR="0" lvl="0" indent="-342900" algn="l" rtl="0">
              <a:spcBef>
                <a:spcPts val="0"/>
              </a:spcBef>
              <a:spcAft>
                <a:spcPts val="0"/>
              </a:spcAft>
              <a:buFont typeface="Arial" panose="020B0604020202020204" pitchFamily="34" charset="0"/>
              <a:buChar char="•"/>
            </a:pPr>
            <a:r>
              <a:rPr lang="en-US" sz="2100" b="1" dirty="0">
                <a:solidFill>
                  <a:schemeClr val="bg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NHD Website</a:t>
            </a:r>
            <a:endParaRPr lang="en-US" sz="2100" b="1" dirty="0">
              <a:solidFill>
                <a:schemeClr val="bg1"/>
              </a:solidFill>
              <a:latin typeface="Calibri"/>
              <a:ea typeface="Calibri"/>
              <a:cs typeface="Calibri"/>
              <a:sym typeface="Calibri"/>
            </a:endParaRPr>
          </a:p>
          <a:p>
            <a:pPr marL="431800" marR="0" lvl="0" indent="-342900" algn="l" rtl="0">
              <a:spcBef>
                <a:spcPts val="0"/>
              </a:spcBef>
              <a:spcAft>
                <a:spcPts val="0"/>
              </a:spcAft>
              <a:buFont typeface="Arial" panose="020B0604020202020204" pitchFamily="34" charset="0"/>
              <a:buChar char="•"/>
            </a:pPr>
            <a:r>
              <a:rPr lang="en-US" sz="2100" b="1" dirty="0">
                <a:solidFill>
                  <a:schemeClr val="bg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Library of Congress</a:t>
            </a:r>
            <a:endParaRPr lang="en-US" sz="2100" b="1" dirty="0">
              <a:solidFill>
                <a:schemeClr val="bg1"/>
              </a:solidFill>
              <a:latin typeface="Calibri"/>
              <a:ea typeface="Calibri"/>
              <a:cs typeface="Calibri"/>
              <a:sym typeface="Calibri"/>
            </a:endParaRPr>
          </a:p>
          <a:p>
            <a:pPr marL="431800" marR="0" lvl="0" indent="-342900" algn="l" rtl="0">
              <a:spcBef>
                <a:spcPts val="0"/>
              </a:spcBef>
              <a:spcAft>
                <a:spcPts val="0"/>
              </a:spcAft>
              <a:buFont typeface="Arial" panose="020B0604020202020204" pitchFamily="34" charset="0"/>
              <a:buChar char="•"/>
            </a:pPr>
            <a:r>
              <a:rPr lang="en-US" sz="2100" b="1" dirty="0">
                <a:solidFill>
                  <a:schemeClr val="bg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Office Hours Sign-Up</a:t>
            </a:r>
            <a:endParaRPr lang="en-US" sz="2100" b="1" dirty="0">
              <a:solidFill>
                <a:schemeClr val="bg1"/>
              </a:solidFill>
              <a:latin typeface="Calibri"/>
              <a:ea typeface="Calibri"/>
              <a:cs typeface="Calibri"/>
              <a:sym typeface="Calibri"/>
            </a:endParaRPr>
          </a:p>
          <a:p>
            <a:pPr marL="254000" marR="0" lvl="0" indent="-165100" algn="l" rtl="0">
              <a:spcBef>
                <a:spcPts val="0"/>
              </a:spcBef>
              <a:spcAft>
                <a:spcPts val="0"/>
              </a:spcAft>
              <a:buNone/>
            </a:pPr>
            <a:endParaRPr sz="1100" dirty="0">
              <a:solidFill>
                <a:schemeClr val="bg1"/>
              </a:solidFill>
            </a:endParaRPr>
          </a:p>
          <a:p>
            <a:pPr marL="254000" marR="0" lvl="0" indent="-165100" algn="l" rtl="0">
              <a:spcBef>
                <a:spcPts val="0"/>
              </a:spcBef>
              <a:spcAft>
                <a:spcPts val="0"/>
              </a:spcAft>
              <a:buNone/>
            </a:pPr>
            <a:endParaRPr sz="1500" dirty="0">
              <a:latin typeface="Lato"/>
              <a:ea typeface="Lato"/>
              <a:cs typeface="Lato"/>
              <a:sym typeface="Lato"/>
            </a:endParaRPr>
          </a:p>
        </p:txBody>
      </p:sp>
      <p:sp>
        <p:nvSpPr>
          <p:cNvPr id="296" name="Google Shape;296;p47"/>
          <p:cNvSpPr txBox="1"/>
          <p:nvPr/>
        </p:nvSpPr>
        <p:spPr>
          <a:xfrm>
            <a:off x="875497" y="637409"/>
            <a:ext cx="7975894" cy="769431"/>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US" sz="4100" dirty="0">
                <a:solidFill>
                  <a:srgbClr val="FF0000"/>
                </a:solidFill>
                <a:latin typeface="Bebas Neue"/>
                <a:ea typeface="Bebas Neue"/>
                <a:cs typeface="Bebas Neue"/>
                <a:sym typeface="Bebas Neue"/>
              </a:rPr>
              <a:t>Thank you and good luck!!! </a:t>
            </a:r>
            <a:endParaRPr sz="4100" dirty="0">
              <a:solidFill>
                <a:srgbClr val="FF0000"/>
              </a:solidFill>
              <a:latin typeface="Bebas Neue"/>
              <a:ea typeface="Bebas Neue"/>
              <a:cs typeface="Bebas Neue"/>
              <a:sym typeface="Bebas Neue"/>
            </a:endParaRPr>
          </a:p>
        </p:txBody>
      </p:sp>
      <p:sp>
        <p:nvSpPr>
          <p:cNvPr id="298" name="Google Shape;298;p47"/>
          <p:cNvSpPr txBox="1"/>
          <p:nvPr/>
        </p:nvSpPr>
        <p:spPr>
          <a:xfrm>
            <a:off x="4572001" y="2105491"/>
            <a:ext cx="3529584" cy="1369596"/>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None/>
            </a:pPr>
            <a:r>
              <a:rPr lang="en-US" sz="3200" b="1" dirty="0">
                <a:solidFill>
                  <a:srgbClr val="FF0000"/>
                </a:solidFill>
                <a:latin typeface="Lato"/>
                <a:ea typeface="Lato"/>
                <a:cs typeface="Lato"/>
                <a:sym typeface="Lato"/>
              </a:rPr>
              <a:t>Contact us!</a:t>
            </a:r>
            <a:endParaRPr lang="en-US" sz="3200" b="1" dirty="0">
              <a:solidFill>
                <a:srgbClr val="FF0000"/>
              </a:solidFill>
              <a:latin typeface="Lato"/>
              <a:ea typeface="Lato"/>
              <a:cs typeface="Lato"/>
              <a:sym typeface="Lato"/>
              <a:hlinkClick r:id="rId9">
                <a:extLst>
                  <a:ext uri="{A12FA001-AC4F-418D-AE19-62706E023703}">
                    <ahyp:hlinkClr xmlns:ahyp="http://schemas.microsoft.com/office/drawing/2018/hyperlinkcolor" val="tx"/>
                  </a:ext>
                </a:extLst>
              </a:hlinkClick>
            </a:endParaRPr>
          </a:p>
          <a:p>
            <a:pPr marL="0" lvl="0" indent="0" algn="ctr" rtl="0">
              <a:spcBef>
                <a:spcPts val="0"/>
              </a:spcBef>
              <a:spcAft>
                <a:spcPts val="0"/>
              </a:spcAft>
              <a:buNone/>
            </a:pPr>
            <a:r>
              <a:rPr lang="en-US" sz="2400" i="1" dirty="0">
                <a:latin typeface="Lato"/>
                <a:ea typeface="Lato"/>
                <a:cs typeface="Lato"/>
                <a:sym typeface="Lato"/>
                <a:hlinkClick r:id="rId9">
                  <a:extLst>
                    <a:ext uri="{A12FA001-AC4F-418D-AE19-62706E023703}">
                      <ahyp:hlinkClr xmlns:ahyp="http://schemas.microsoft.com/office/drawing/2018/hyperlinkcolor" val="tx"/>
                    </a:ext>
                  </a:extLst>
                </a:hlinkClick>
              </a:rPr>
              <a:t>NHDAZ@AZHS.GOV</a:t>
            </a:r>
            <a:endParaRPr lang="en-US" sz="2400" i="1" dirty="0">
              <a:latin typeface="Lato"/>
              <a:ea typeface="Lato"/>
              <a:cs typeface="Lato"/>
              <a:sym typeface="Lato"/>
            </a:endParaRPr>
          </a:p>
          <a:p>
            <a:pPr marL="0" lvl="0" indent="0" algn="ctr" rtl="0">
              <a:spcBef>
                <a:spcPts val="0"/>
              </a:spcBef>
              <a:spcAft>
                <a:spcPts val="0"/>
              </a:spcAft>
              <a:buNone/>
            </a:pPr>
            <a:r>
              <a:rPr lang="en-US" sz="2400" i="1" dirty="0">
                <a:latin typeface="Lato"/>
                <a:ea typeface="Lato"/>
                <a:cs typeface="Lato"/>
                <a:sym typeface="Lato"/>
              </a:rPr>
              <a:t>928-782-1841</a:t>
            </a:r>
            <a:endParaRPr sz="2400" i="1" dirty="0">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650</TotalTime>
  <Words>1008</Words>
  <Application>Microsoft Office PowerPoint</Application>
  <PresentationFormat>On-screen Show (16:9)</PresentationFormat>
  <Paragraphs>85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Arial</vt:lpstr>
      <vt:lpstr>Lato</vt:lpstr>
      <vt:lpstr>Bebas Neue</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Pennington</dc:creator>
  <cp:lastModifiedBy>Susan Pennington</cp:lastModifiedBy>
  <cp:revision>39</cp:revision>
  <dcterms:modified xsi:type="dcterms:W3CDTF">2023-10-07T20:40:02Z</dcterms:modified>
</cp:coreProperties>
</file>